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1" r:id="rId4"/>
    <p:sldId id="292" r:id="rId5"/>
    <p:sldId id="293" r:id="rId6"/>
    <p:sldId id="315" r:id="rId7"/>
    <p:sldId id="316" r:id="rId8"/>
    <p:sldId id="294" r:id="rId9"/>
    <p:sldId id="312" r:id="rId10"/>
    <p:sldId id="317" r:id="rId11"/>
    <p:sldId id="295" r:id="rId12"/>
    <p:sldId id="296" r:id="rId13"/>
    <p:sldId id="311" r:id="rId14"/>
    <p:sldId id="297" r:id="rId15"/>
    <p:sldId id="298" r:id="rId16"/>
    <p:sldId id="300" r:id="rId17"/>
    <p:sldId id="301" r:id="rId18"/>
    <p:sldId id="302" r:id="rId19"/>
    <p:sldId id="299" r:id="rId20"/>
    <p:sldId id="305" r:id="rId21"/>
    <p:sldId id="308" r:id="rId22"/>
    <p:sldId id="304" r:id="rId23"/>
    <p:sldId id="303" r:id="rId24"/>
    <p:sldId id="307" r:id="rId25"/>
    <p:sldId id="306" r:id="rId26"/>
    <p:sldId id="310" r:id="rId27"/>
    <p:sldId id="309" r:id="rId28"/>
    <p:sldId id="313" r:id="rId29"/>
    <p:sldId id="318" r:id="rId30"/>
    <p:sldId id="319" r:id="rId31"/>
    <p:sldId id="314" r:id="rId32"/>
    <p:sldId id="268" r:id="rId33"/>
    <p:sldId id="290" r:id="rId34"/>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36" autoAdjust="0"/>
    <p:restoredTop sz="94660"/>
  </p:normalViewPr>
  <p:slideViewPr>
    <p:cSldViewPr snapToGrid="0">
      <p:cViewPr varScale="1">
        <p:scale>
          <a:sx n="85" d="100"/>
          <a:sy n="85" d="100"/>
        </p:scale>
        <p:origin x="38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l-G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l-GR"/>
          </a:p>
        </p:txBody>
      </p:sp>
      <p:sp>
        <p:nvSpPr>
          <p:cNvPr id="4" name="Date Placeholder 3"/>
          <p:cNvSpPr>
            <a:spLocks noGrp="1"/>
          </p:cNvSpPr>
          <p:nvPr>
            <p:ph type="dt" sz="half" idx="10"/>
          </p:nvPr>
        </p:nvSpPr>
        <p:spPr/>
        <p:txBody>
          <a:bodyPr/>
          <a:lstStyle/>
          <a:p>
            <a:fld id="{40DCC4A9-D742-4456-B2B7-64A60BAFFCFB}" type="datetimeFigureOut">
              <a:rPr lang="el-GR" smtClean="0"/>
              <a:t>13/9/2023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3233295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40DCC4A9-D742-4456-B2B7-64A60BAFFCFB}" type="datetimeFigureOut">
              <a:rPr lang="el-GR" smtClean="0"/>
              <a:t>13/9/2023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33472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l-G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40DCC4A9-D742-4456-B2B7-64A60BAFFCFB}" type="datetimeFigureOut">
              <a:rPr lang="el-GR" smtClean="0"/>
              <a:t>13/9/2023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3521973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40DCC4A9-D742-4456-B2B7-64A60BAFFCFB}" type="datetimeFigureOut">
              <a:rPr lang="el-GR" smtClean="0"/>
              <a:t>13/9/2023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733867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l-G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DCC4A9-D742-4456-B2B7-64A60BAFFCFB}" type="datetimeFigureOut">
              <a:rPr lang="el-GR" smtClean="0"/>
              <a:t>13/9/2023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238398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5" name="Date Placeholder 4"/>
          <p:cNvSpPr>
            <a:spLocks noGrp="1"/>
          </p:cNvSpPr>
          <p:nvPr>
            <p:ph type="dt" sz="half" idx="10"/>
          </p:nvPr>
        </p:nvSpPr>
        <p:spPr/>
        <p:txBody>
          <a:bodyPr/>
          <a:lstStyle/>
          <a:p>
            <a:fld id="{40DCC4A9-D742-4456-B2B7-64A60BAFFCFB}" type="datetimeFigureOut">
              <a:rPr lang="el-GR" smtClean="0"/>
              <a:t>13/9/2023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435807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l-G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7" name="Date Placeholder 6"/>
          <p:cNvSpPr>
            <a:spLocks noGrp="1"/>
          </p:cNvSpPr>
          <p:nvPr>
            <p:ph type="dt" sz="half" idx="10"/>
          </p:nvPr>
        </p:nvSpPr>
        <p:spPr/>
        <p:txBody>
          <a:bodyPr/>
          <a:lstStyle/>
          <a:p>
            <a:fld id="{40DCC4A9-D742-4456-B2B7-64A60BAFFCFB}" type="datetimeFigureOut">
              <a:rPr lang="el-GR" smtClean="0"/>
              <a:t>13/9/2023</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2809276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Date Placeholder 2"/>
          <p:cNvSpPr>
            <a:spLocks noGrp="1"/>
          </p:cNvSpPr>
          <p:nvPr>
            <p:ph type="dt" sz="half" idx="10"/>
          </p:nvPr>
        </p:nvSpPr>
        <p:spPr/>
        <p:txBody>
          <a:bodyPr/>
          <a:lstStyle/>
          <a:p>
            <a:fld id="{40DCC4A9-D742-4456-B2B7-64A60BAFFCFB}" type="datetimeFigureOut">
              <a:rPr lang="el-GR" smtClean="0"/>
              <a:t>13/9/2023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144075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CC4A9-D742-4456-B2B7-64A60BAFFCFB}" type="datetimeFigureOut">
              <a:rPr lang="el-GR" smtClean="0"/>
              <a:t>13/9/2023</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390095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l-G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CC4A9-D742-4456-B2B7-64A60BAFFCFB}" type="datetimeFigureOut">
              <a:rPr lang="el-GR" smtClean="0"/>
              <a:t>13/9/2023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2180940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l-G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CC4A9-D742-4456-B2B7-64A60BAFFCFB}" type="datetimeFigureOut">
              <a:rPr lang="el-GR" smtClean="0"/>
              <a:t>13/9/2023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1905533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1000">
              <a:schemeClr val="accent1">
                <a:lumMod val="45000"/>
                <a:lumOff val="55000"/>
              </a:schemeClr>
            </a:gs>
          </a:gsLst>
          <a:lin ang="162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l-G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CC4A9-D742-4456-B2B7-64A60BAFFCFB}" type="datetimeFigureOut">
              <a:rPr lang="el-GR" smtClean="0"/>
              <a:t>13/9/2023</a:t>
            </a:fld>
            <a:endParaRPr lang="el-G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08C3D-51D1-491A-B46E-0DF8E45A3D53}" type="slidenum">
              <a:rPr lang="el-GR" smtClean="0"/>
              <a:t>‹#›</a:t>
            </a:fld>
            <a:endParaRPr lang="el-GR"/>
          </a:p>
        </p:txBody>
      </p:sp>
    </p:spTree>
    <p:extLst>
      <p:ext uri="{BB962C8B-B14F-4D97-AF65-F5344CB8AC3E}">
        <p14:creationId xmlns:p14="http://schemas.microsoft.com/office/powerpoint/2010/main" val="699295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drive.google.com/drive/folders/1fekzdiSp4skTO1alJnSjG9AEYg3RPyo-?usp=shar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dfrobot.com/product-2217.html" TargetMode="External"/><Relationship Id="rId13" Type="http://schemas.openxmlformats.org/officeDocument/2006/relationships/hyperlink" Target="https://grobotronics.com/ribbon-40wire-20cm-female-to-ale.html" TargetMode="External"/><Relationship Id="rId18" Type="http://schemas.openxmlformats.org/officeDocument/2006/relationships/hyperlink" Target="https://www.labviewmakerhub.com/doku.php?id=learn:libraries:linx:misc:linx-internals#remote_io" TargetMode="External"/><Relationship Id="rId3" Type="http://schemas.openxmlformats.org/officeDocument/2006/relationships/hyperlink" Target="https://www.pwrpack.com/what-is-a-pick-and-place-robot/" TargetMode="External"/><Relationship Id="rId21" Type="http://schemas.openxmlformats.org/officeDocument/2006/relationships/hyperlink" Target="https://forums.ni.com/t5/LabVIEW-Interface-for-Arduino/Using-LabVIEW-with-Arduino-HX711-Load-Cell-with-VISA-only/td-p/4110178" TargetMode="External"/><Relationship Id="rId7" Type="http://schemas.openxmlformats.org/officeDocument/2006/relationships/hyperlink" Target="http://okeanis.lib2.uniwa.gr/xmlui/bitstream/handle/123456789/2137/hlg_201400897.pdf?sequence=1&amp;isAllowed=y" TargetMode="External"/><Relationship Id="rId12" Type="http://schemas.openxmlformats.org/officeDocument/2006/relationships/hyperlink" Target="https://grobotronics.com/ribbon-40wire-20cm-female-to-female.html" TargetMode="External"/><Relationship Id="rId17" Type="http://schemas.openxmlformats.org/officeDocument/2006/relationships/hyperlink" Target="https://www.labviewmakerhub.com/doku.php?id=libraries:linx:start" TargetMode="External"/><Relationship Id="rId2" Type="http://schemas.openxmlformats.org/officeDocument/2006/relationships/hyperlink" Target="https://www.morrisonweighing.com/weighing-systems/industrial-sorting-scales" TargetMode="External"/><Relationship Id="rId16" Type="http://schemas.openxmlformats.org/officeDocument/2006/relationships/hyperlink" Target="https://randomnerdtutorials.com/arduino-load-cell-hx711/" TargetMode="External"/><Relationship Id="rId20" Type="http://schemas.openxmlformats.org/officeDocument/2006/relationships/hyperlink" Target="https://www.ni.com/en/support/documentation/supplemental/06/ni-visa-overview.html" TargetMode="External"/><Relationship Id="rId1" Type="http://schemas.openxmlformats.org/officeDocument/2006/relationships/slideLayout" Target="../slideLayouts/slideLayout2.xml"/><Relationship Id="rId6" Type="http://schemas.openxmlformats.org/officeDocument/2006/relationships/hyperlink" Target="https://cdn.sparkfun.com/datasheets/Sensors/ForceFlex/hx711_english.pdf" TargetMode="External"/><Relationship Id="rId11" Type="http://schemas.openxmlformats.org/officeDocument/2006/relationships/hyperlink" Target="https://grobotronics.com/ribbon-40wire-20cm-male-to-male.html" TargetMode="External"/><Relationship Id="rId5" Type="http://schemas.openxmlformats.org/officeDocument/2006/relationships/hyperlink" Target="https://en.wikipedia.org/wiki/Load_cell" TargetMode="External"/><Relationship Id="rId15" Type="http://schemas.openxmlformats.org/officeDocument/2006/relationships/hyperlink" Target="http://wiki.sunfounder.cc/index.php?title=2_Channel_5V_Relay_Module" TargetMode="External"/><Relationship Id="rId10" Type="http://schemas.openxmlformats.org/officeDocument/2006/relationships/hyperlink" Target="https://grobotronics.com/breadboard-jumper-wires-male-to-male-pack-of-65.html" TargetMode="External"/><Relationship Id="rId19" Type="http://schemas.openxmlformats.org/officeDocument/2006/relationships/hyperlink" Target="https://www.labviewmakerhub.com/doku.php?id=learn:libraries:linx:reference:labview:start" TargetMode="External"/><Relationship Id="rId4" Type="http://schemas.openxmlformats.org/officeDocument/2006/relationships/hyperlink" Target="https://wiserobotics.com/blog/15-reasons-why-robots-beat-conveyors/" TargetMode="External"/><Relationship Id="rId9" Type="http://schemas.openxmlformats.org/officeDocument/2006/relationships/hyperlink" Target="https://grobotronics.com/servo-standard-15kg.cm-metal-gears-with-overload-protection-feetech-ft5116m.html?sl=en" TargetMode="External"/><Relationship Id="rId14" Type="http://schemas.openxmlformats.org/officeDocument/2006/relationships/hyperlink" Target="https://www.tme.eu/en/details/mw7e08gs/mains-power-supplies/" TargetMode="External"/><Relationship Id="rId22" Type="http://schemas.openxmlformats.org/officeDocument/2006/relationships/hyperlink" Target="https://github.com/olkal/HX711_ADC/tree/mast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032" y="860612"/>
            <a:ext cx="11405936" cy="780760"/>
          </a:xfrm>
        </p:spPr>
        <p:txBody>
          <a:bodyPr>
            <a:normAutofit/>
          </a:bodyPr>
          <a:lstStyle/>
          <a:p>
            <a:r>
              <a:rPr lang="el-GR" sz="4800" b="1" dirty="0" smtClean="0"/>
              <a:t>Διαλογή και τοποθέτηση – Ταξινόμηση βαρών</a:t>
            </a:r>
            <a:endParaRPr lang="el-GR" sz="4800" b="1" dirty="0"/>
          </a:p>
        </p:txBody>
      </p:sp>
      <p:sp>
        <p:nvSpPr>
          <p:cNvPr id="3" name="Subtitle 2"/>
          <p:cNvSpPr>
            <a:spLocks noGrp="1"/>
          </p:cNvSpPr>
          <p:nvPr>
            <p:ph type="subTitle" idx="1"/>
          </p:nvPr>
        </p:nvSpPr>
        <p:spPr>
          <a:xfrm>
            <a:off x="393032" y="2149641"/>
            <a:ext cx="11405935" cy="3818021"/>
          </a:xfrm>
        </p:spPr>
        <p:txBody>
          <a:bodyPr/>
          <a:lstStyle/>
          <a:p>
            <a:pPr algn="just"/>
            <a:r>
              <a:rPr lang="el-GR" sz="2800" b="1" dirty="0" smtClean="0"/>
              <a:t>Τίτλος εργασίας:</a:t>
            </a:r>
            <a:r>
              <a:rPr lang="el-GR" dirty="0" smtClean="0"/>
              <a:t> </a:t>
            </a:r>
            <a:r>
              <a:rPr lang="el-GR" dirty="0"/>
              <a:t>Δημιουργία συστήματος </a:t>
            </a:r>
            <a:r>
              <a:rPr lang="el-GR" dirty="0" smtClean="0"/>
              <a:t>διαλογής και τοποθέτησης (</a:t>
            </a:r>
            <a:r>
              <a:rPr lang="en-US" dirty="0" smtClean="0"/>
              <a:t>pick and place</a:t>
            </a:r>
            <a:r>
              <a:rPr lang="el-GR" dirty="0" smtClean="0"/>
              <a:t>) </a:t>
            </a:r>
            <a:r>
              <a:rPr lang="el-GR" dirty="0"/>
              <a:t>με την κατασκευή </a:t>
            </a:r>
            <a:r>
              <a:rPr lang="el-GR" dirty="0" smtClean="0"/>
              <a:t>ρομποτικού βραχίονα και ζυγαριάς, με σκοπό την ταξινόμηση αντικειμένων </a:t>
            </a:r>
            <a:r>
              <a:rPr lang="el-GR" dirty="0"/>
              <a:t>με κριτήριο το βάρος τους</a:t>
            </a:r>
            <a:r>
              <a:rPr lang="el-GR" dirty="0" smtClean="0"/>
              <a:t>.</a:t>
            </a:r>
          </a:p>
          <a:p>
            <a:pPr algn="just"/>
            <a:r>
              <a:rPr lang="el-GR" sz="2800" b="1" dirty="0" smtClean="0"/>
              <a:t>Ονοματεπώνυμο:</a:t>
            </a:r>
            <a:r>
              <a:rPr lang="el-GR" sz="2800" dirty="0" smtClean="0"/>
              <a:t> </a:t>
            </a:r>
            <a:r>
              <a:rPr lang="el-GR" dirty="0" smtClean="0"/>
              <a:t>Πρίντζιος </a:t>
            </a:r>
            <a:r>
              <a:rPr lang="el-GR" dirty="0" smtClean="0"/>
              <a:t>Λάμπρος</a:t>
            </a:r>
          </a:p>
        </p:txBody>
      </p:sp>
    </p:spTree>
    <p:extLst>
      <p:ext uri="{BB962C8B-B14F-4D97-AF65-F5344CB8AC3E}">
        <p14:creationId xmlns:p14="http://schemas.microsoft.com/office/powerpoint/2010/main" val="33456837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59" y="365125"/>
            <a:ext cx="10901082" cy="1325563"/>
          </a:xfrm>
        </p:spPr>
        <p:txBody>
          <a:bodyPr>
            <a:normAutofit/>
          </a:bodyPr>
          <a:lstStyle/>
          <a:p>
            <a:pPr algn="ctr"/>
            <a:r>
              <a:rPr lang="el-GR" sz="4000" dirty="0"/>
              <a:t>Διαδικασία υλοποίησης της κατασκευής</a:t>
            </a:r>
            <a:br>
              <a:rPr lang="el-GR" sz="4000" dirty="0"/>
            </a:br>
            <a:r>
              <a:rPr lang="el-GR" sz="4000" dirty="0"/>
              <a:t>3. Ρομποτικός βραχίονας </a:t>
            </a:r>
            <a:r>
              <a:rPr lang="el-GR" sz="4000" dirty="0" smtClean="0"/>
              <a:t>(πυργογερανός)</a:t>
            </a:r>
            <a:endParaRPr lang="el-GR" sz="4000" dirty="0"/>
          </a:p>
        </p:txBody>
      </p:sp>
      <p:pic>
        <p:nvPicPr>
          <p:cNvPr id="6" name="Picture 5"/>
          <p:cNvPicPr>
            <a:picLocks noChangeAspect="1"/>
          </p:cNvPicPr>
          <p:nvPr/>
        </p:nvPicPr>
        <p:blipFill>
          <a:blip r:embed="rId2"/>
          <a:stretch>
            <a:fillRect/>
          </a:stretch>
        </p:blipFill>
        <p:spPr>
          <a:xfrm>
            <a:off x="1110786" y="1843088"/>
            <a:ext cx="3666564" cy="2641693"/>
          </a:xfrm>
          <a:prstGeom prst="rect">
            <a:avLst/>
          </a:prstGeom>
        </p:spPr>
      </p:pic>
      <p:pic>
        <p:nvPicPr>
          <p:cNvPr id="3" name="Picture 2"/>
          <p:cNvPicPr>
            <a:picLocks noChangeAspect="1"/>
          </p:cNvPicPr>
          <p:nvPr/>
        </p:nvPicPr>
        <p:blipFill>
          <a:blip r:embed="rId3"/>
          <a:stretch>
            <a:fillRect/>
          </a:stretch>
        </p:blipFill>
        <p:spPr>
          <a:xfrm>
            <a:off x="7061423" y="1843088"/>
            <a:ext cx="4006310" cy="2641693"/>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0" y="4484781"/>
                <a:ext cx="12192000" cy="2294731"/>
              </a:xfrm>
              <a:prstGeom prst="rect">
                <a:avLst/>
              </a:prstGeom>
            </p:spPr>
            <p:txBody>
              <a:bodyPr wrap="square">
                <a:spAutoFit/>
              </a:bodyPr>
              <a:lstStyle/>
              <a:p>
                <a:pPr algn="just"/>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Είναι επιθυμητό η τροχαλία να διαθέτει μεγάλη διάμετρο (συμβολίζω την ακτίνα της τροχαλίας με </a:t>
                </a:r>
                <a14:m>
                  <m:oMath xmlns:m="http://schemas.openxmlformats.org/officeDocument/2006/math">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m:t>
                    </m:r>
                  </m:oMath>
                </a14:m>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αφού αυτό οδηγεί στο τύλιγμα και στο ξετύλιγμα μεγαλύτερου μήκους σπάγκου </a:t>
                </a:r>
                <a14:m>
                  <m:oMath xmlns:m="http://schemas.openxmlformats.org/officeDocument/2006/math">
                    <m:r>
                      <m:rPr>
                        <m:sty m:val="p"/>
                      </m:rPr>
                      <a:rPr lang="el-GR" sz="1400">
                        <a:solidFill>
                          <a:srgbClr val="000000"/>
                        </a:solidFill>
                        <a:latin typeface="Cambria Math" panose="02040503050406030204" pitchFamily="18" charset="0"/>
                        <a:ea typeface="Calibri" panose="020F0502020204030204" pitchFamily="34" charset="0"/>
                        <a:cs typeface="Times New Roman" panose="02020603050405020304" pitchFamily="18" charset="0"/>
                      </a:rPr>
                      <m:t>l</m:t>
                    </m:r>
                  </m:oMath>
                </a14:m>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για την ίδια γωνία στρέψης </a:t>
                </a:r>
                <a14:m>
                  <m:oMath xmlns:m="http://schemas.openxmlformats.org/officeDocument/2006/math">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φ</m:t>
                    </m:r>
                  </m:oMath>
                </a14:m>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H </a:t>
                </a:r>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σχέση </a:t>
                </a:r>
                <a14:m>
                  <m:oMath xmlns:m="http://schemas.openxmlformats.org/officeDocument/2006/math">
                    <m:r>
                      <m:rPr>
                        <m:sty m:val="p"/>
                      </m:rPr>
                      <a:rPr lang="el-GR" sz="1400">
                        <a:solidFill>
                          <a:srgbClr val="000000"/>
                        </a:solidFill>
                        <a:latin typeface="Cambria Math" panose="02040503050406030204" pitchFamily="18" charset="0"/>
                        <a:ea typeface="Calibri" panose="020F0502020204030204" pitchFamily="34" charset="0"/>
                        <a:cs typeface="Times New Roman" panose="02020603050405020304" pitchFamily="18" charset="0"/>
                      </a:rPr>
                      <m:t>l</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φ</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m:t>
                    </m:r>
                  </m:oMath>
                </a14:m>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συνδέει τα δύο αυτά μεγέθη (η </a:t>
                </a:r>
                <a14:m>
                  <m:oMath xmlns:m="http://schemas.openxmlformats.org/officeDocument/2006/math">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φ</m:t>
                    </m:r>
                  </m:oMath>
                </a14:m>
                <a:r>
                  <a:rPr lang="el-G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μετριέται σε </a:t>
                </a:r>
                <a:r>
                  <a:rPr lang="en-US"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rad</a:t>
                </a:r>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Η διάμετρος της τελικής μορφής της τροχαλίας έχει μετρηθεί ίση με </a:t>
                </a:r>
                <a14:m>
                  <m:oMath xmlns:m="http://schemas.openxmlformats.org/officeDocument/2006/math">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5</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cm</m:t>
                    </m:r>
                  </m:oMath>
                </a14:m>
                <a:r>
                  <a:rPr lang="el-G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που δίνει ακτίνα ίση με </a:t>
                </a:r>
                <a14:m>
                  <m:oMath xmlns:m="http://schemas.openxmlformats.org/officeDocument/2006/math">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=2.5</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cm</m:t>
                    </m:r>
                  </m:oMath>
                </a14:m>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Με δεδομένο ότι η μέγιστη γωνία στρέψης της τροχαλίας έχει βρεθεί ίση με </a:t>
                </a:r>
                <a14:m>
                  <m:oMath xmlns:m="http://schemas.openxmlformats.org/officeDocument/2006/math">
                    <m:sSub>
                      <m:sSubPr>
                        <m:ctrlPr>
                          <a:rPr lang="el-GR" sz="1400" i="1">
                            <a:solidFill>
                              <a:srgbClr val="000000"/>
                            </a:solidFill>
                            <a:latin typeface="Cambria Math" panose="02040503050406030204" pitchFamily="18" charset="0"/>
                            <a:ea typeface="Times New Roman" panose="02020603050405020304" pitchFamily="18" charset="0"/>
                          </a:rPr>
                        </m:ctrlPr>
                      </m:sSubPr>
                      <m:e>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φ</m:t>
                        </m:r>
                      </m:e>
                      <m:sub>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max</m:t>
                        </m:r>
                      </m:sub>
                    </m:sSub>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=255°=</m:t>
                    </m:r>
                    <m:f>
                      <m:fPr>
                        <m:ctrlPr>
                          <a:rPr lang="el-GR" sz="1400" i="1">
                            <a:solidFill>
                              <a:srgbClr val="000000"/>
                            </a:solidFill>
                            <a:latin typeface="Cambria Math" panose="02040503050406030204" pitchFamily="18" charset="0"/>
                            <a:ea typeface="Times New Roman" panose="02020603050405020304" pitchFamily="18" charset="0"/>
                          </a:rPr>
                        </m:ctrlPr>
                      </m:fPr>
                      <m:num>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255</m:t>
                        </m:r>
                      </m:num>
                      <m:den>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360</m:t>
                        </m:r>
                      </m:den>
                    </m:f>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π</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rad</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≃4.45</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rad</m:t>
                    </m:r>
                  </m:oMath>
                </a14:m>
                <a:r>
                  <a:rPr lang="el-G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υπολογίζουμε </a:t>
                </a:r>
                <a14:m>
                  <m:oMath xmlns:m="http://schemas.openxmlformats.org/officeDocument/2006/math">
                    <m:sSub>
                      <m:sSubPr>
                        <m:ctrlPr>
                          <a:rPr lang="el-GR" sz="1400" i="1">
                            <a:solidFill>
                              <a:srgbClr val="000000"/>
                            </a:solidFill>
                            <a:latin typeface="Cambria Math" panose="02040503050406030204" pitchFamily="18" charset="0"/>
                            <a:ea typeface="Times New Roman" panose="02020603050405020304" pitchFamily="18" charset="0"/>
                          </a:rPr>
                        </m:ctrlPr>
                      </m:sSubPr>
                      <m:e>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l</m:t>
                        </m:r>
                      </m:e>
                      <m:sub>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max</m:t>
                        </m:r>
                      </m:sub>
                    </m:sSub>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l-GR" sz="1400" i="1">
                            <a:solidFill>
                              <a:srgbClr val="000000"/>
                            </a:solidFill>
                            <a:latin typeface="Cambria Math" panose="02040503050406030204" pitchFamily="18" charset="0"/>
                            <a:ea typeface="Times New Roman" panose="02020603050405020304" pitchFamily="18" charset="0"/>
                          </a:rPr>
                        </m:ctrlPr>
                      </m:sSubPr>
                      <m:e>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φ</m:t>
                        </m:r>
                      </m:e>
                      <m:sub>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max</m:t>
                        </m:r>
                      </m:sub>
                    </m:sSub>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=4.45⋅2.5</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rad</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≃11.1</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cm</m:t>
                    </m:r>
                  </m:oMath>
                </a14:m>
                <a:r>
                  <a:rPr lang="el-G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το μέγιστο μήκος </a:t>
                </a:r>
                <a:r>
                  <a:rPr lang="el-GR" sz="1400" dirty="0" smtClean="0">
                    <a:solidFill>
                      <a:srgbClr val="000000"/>
                    </a:solidFill>
                    <a:latin typeface="Calibri" panose="020F0502020204030204" pitchFamily="34" charset="0"/>
                    <a:ea typeface="Times New Roman" panose="02020603050405020304" pitchFamily="18" charset="0"/>
                    <a:cs typeface="Times New Roman" panose="02020603050405020304" pitchFamily="18" charset="0"/>
                  </a:rPr>
                  <a:t>σπάγκου. Επίσης, α</a:t>
                </a:r>
                <a:r>
                  <a:rPr lang="el-GR" sz="1400" dirty="0" smtClean="0">
                    <a:latin typeface="Calibri" panose="020F0502020204030204" pitchFamily="34" charset="0"/>
                    <a:ea typeface="Times New Roman" panose="02020603050405020304" pitchFamily="18" charset="0"/>
                    <a:cs typeface="Times New Roman" panose="02020603050405020304" pitchFamily="18" charset="0"/>
                  </a:rPr>
                  <a:t>ποτελεί </a:t>
                </a:r>
                <a:r>
                  <a:rPr lang="el-GR" sz="1400" dirty="0">
                    <a:latin typeface="Calibri" panose="020F0502020204030204" pitchFamily="34" charset="0"/>
                    <a:ea typeface="Times New Roman" panose="02020603050405020304" pitchFamily="18" charset="0"/>
                    <a:cs typeface="Times New Roman" panose="02020603050405020304" pitchFamily="18" charset="0"/>
                  </a:rPr>
                  <a:t>εξαιρετικής σημασίας να συνδέσουμε το μήκος </a:t>
                </a:r>
                <a14:m>
                  <m:oMath xmlns:m="http://schemas.openxmlformats.org/officeDocument/2006/math">
                    <m:r>
                      <m:rPr>
                        <m:sty m:val="p"/>
                      </m:rPr>
                      <a:rPr lang="el-GR" sz="1400">
                        <a:effectLst/>
                        <a:latin typeface="Cambria Math" panose="02040503050406030204" pitchFamily="18" charset="0"/>
                        <a:ea typeface="Calibri" panose="020F0502020204030204" pitchFamily="34" charset="0"/>
                        <a:cs typeface="Times New Roman" panose="02020603050405020304" pitchFamily="18" charset="0"/>
                      </a:rPr>
                      <m:t>l</m:t>
                    </m:r>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με το ύψος </a:t>
                </a:r>
                <a14:m>
                  <m:oMath xmlns:m="http://schemas.openxmlformats.org/officeDocument/2006/math">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z</m:t>
                    </m:r>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του τελικού στοιχείου δράσης του </a:t>
                </a:r>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βραχίονα. </a:t>
                </a:r>
                <a:r>
                  <a:rPr lang="el-GR" sz="1400" dirty="0">
                    <a:effectLst/>
                    <a:latin typeface="Calibri" panose="020F0502020204030204" pitchFamily="34" charset="0"/>
                    <a:ea typeface="Times New Roman" panose="02020603050405020304" pitchFamily="18" charset="0"/>
                    <a:cs typeface="Times New Roman" panose="02020603050405020304" pitchFamily="18" charset="0"/>
                  </a:rPr>
                  <a:t>Παρατηρούμε </a:t>
                </a:r>
                <a:r>
                  <a:rPr lang="el-GR" sz="1400" dirty="0" smtClean="0">
                    <a:latin typeface="Calibri" panose="020F0502020204030204" pitchFamily="34" charset="0"/>
                    <a:ea typeface="Times New Roman" panose="02020603050405020304" pitchFamily="18" charset="0"/>
                    <a:cs typeface="Times New Roman" panose="02020603050405020304" pitchFamily="18" charset="0"/>
                  </a:rPr>
                  <a:t>στην αριστερή εικόνα </a:t>
                </a:r>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πως, </a:t>
                </a:r>
                <a:r>
                  <a:rPr lang="el-GR" sz="1400" dirty="0">
                    <a:effectLst/>
                    <a:latin typeface="Calibri" panose="020F0502020204030204" pitchFamily="34" charset="0"/>
                    <a:ea typeface="Times New Roman" panose="02020603050405020304" pitchFamily="18" charset="0"/>
                    <a:cs typeface="Times New Roman" panose="02020603050405020304" pitchFamily="18" charset="0"/>
                  </a:rPr>
                  <a:t>αν ξεκινήσουμε με συνολικό μήκος σπάγκου </a:t>
                </a:r>
                <a14:m>
                  <m:oMath xmlns:m="http://schemas.openxmlformats.org/officeDocument/2006/math">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S</m:t>
                    </m:r>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στις δύο πλευρές </a:t>
                </a:r>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και </a:t>
                </a:r>
                <a:r>
                  <a:rPr lang="el-GR" sz="1400" dirty="0">
                    <a:effectLst/>
                    <a:latin typeface="Calibri" panose="020F0502020204030204" pitchFamily="34" charset="0"/>
                    <a:ea typeface="Times New Roman" panose="02020603050405020304" pitchFamily="18" charset="0"/>
                    <a:cs typeface="Times New Roman" panose="02020603050405020304" pitchFamily="18" charset="0"/>
                  </a:rPr>
                  <a:t>μαζέψουμε μήκος σπάγκου </a:t>
                </a:r>
                <a14:m>
                  <m:oMath xmlns:m="http://schemas.openxmlformats.org/officeDocument/2006/math">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x</m:t>
                    </m:r>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από την αριστερή πλευρά, τότε το κάτω μέρος ανέρχεται κατά </a:t>
                </a:r>
                <a14:m>
                  <m:oMath xmlns:m="http://schemas.openxmlformats.org/officeDocument/2006/math">
                    <m:f>
                      <m:fPr>
                        <m:ctrlPr>
                          <a:rPr lang="el-GR" sz="1400" i="1">
                            <a:effectLst/>
                            <a:latin typeface="Cambria Math" panose="02040503050406030204" pitchFamily="18" charset="0"/>
                            <a:ea typeface="Times New Roman" panose="02020603050405020304" pitchFamily="18" charset="0"/>
                          </a:rPr>
                        </m:ctrlPr>
                      </m:fPr>
                      <m:num>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x</m:t>
                        </m:r>
                      </m:num>
                      <m:den>
                        <m:r>
                          <a:rPr lang="el-GR" sz="14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Αυτό συμβαίνει διότι το συνολικό μήκος σπάγκου παραμένει σταθερό (θεωρώ πως ο σπάγκος της τροχαλίας είναι ιδανικός, δηλαδή μη εκτατός), επομένως στην αριστερή πλευρά το μήκος σπάγκου είναι </a:t>
                </a:r>
                <a14:m>
                  <m:oMath xmlns:m="http://schemas.openxmlformats.org/officeDocument/2006/math">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x</m:t>
                    </m:r>
                    <m:r>
                      <a:rPr lang="el-GR" sz="14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S</m:t>
                    </m:r>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l-GR" sz="1400" i="1">
                            <a:effectLst/>
                            <a:latin typeface="Cambria Math" panose="02040503050406030204" pitchFamily="18" charset="0"/>
                            <a:ea typeface="Times New Roman" panose="02020603050405020304" pitchFamily="18" charset="0"/>
                          </a:rPr>
                        </m:ctrlPr>
                      </m:fPr>
                      <m:num>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x</m:t>
                        </m:r>
                      </m:num>
                      <m:den>
                        <m:r>
                          <a:rPr lang="el-GR" sz="14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και στη δεξιά πλευρά είναι </a:t>
                </a:r>
                <a14:m>
                  <m:oMath xmlns:m="http://schemas.openxmlformats.org/officeDocument/2006/math">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S</m:t>
                    </m:r>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l-GR" sz="1400" i="1">
                            <a:effectLst/>
                            <a:latin typeface="Cambria Math" panose="02040503050406030204" pitchFamily="18" charset="0"/>
                            <a:ea typeface="Times New Roman" panose="02020603050405020304" pitchFamily="18" charset="0"/>
                          </a:rPr>
                        </m:ctrlPr>
                      </m:fPr>
                      <m:num>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x</m:t>
                        </m:r>
                      </m:num>
                      <m:den>
                        <m:r>
                          <a:rPr lang="el-GR" sz="14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δηλαδή συνολικά </a:t>
                </a:r>
                <a14:m>
                  <m:oMath xmlns:m="http://schemas.openxmlformats.org/officeDocument/2006/math">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S</m:t>
                    </m:r>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Άρα ισχύει </a:t>
                </a:r>
                <a14:m>
                  <m:oMath xmlns:m="http://schemas.openxmlformats.org/officeDocument/2006/math">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z</m:t>
                    </m:r>
                    <m:r>
                      <a:rPr lang="el-GR" sz="14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l-GR" sz="1400" i="1">
                            <a:effectLst/>
                            <a:latin typeface="Cambria Math" panose="02040503050406030204" pitchFamily="18" charset="0"/>
                          </a:rPr>
                        </m:ctrlPr>
                      </m:fPr>
                      <m:num>
                        <m:r>
                          <m:rPr>
                            <m:sty m:val="p"/>
                          </m:rPr>
                          <a:rPr lang="el-GR" sz="1400">
                            <a:effectLst/>
                            <a:latin typeface="Cambria Math" panose="02040503050406030204" pitchFamily="18" charset="0"/>
                            <a:ea typeface="Calibri" panose="020F0502020204030204" pitchFamily="34" charset="0"/>
                            <a:cs typeface="Times New Roman" panose="02020603050405020304" pitchFamily="18" charset="0"/>
                          </a:rPr>
                          <m:t>l</m:t>
                        </m:r>
                      </m:num>
                      <m:den>
                        <m:r>
                          <a:rPr lang="el-GR" sz="1400" i="1">
                            <a:effectLst/>
                            <a:latin typeface="Cambria Math" panose="02040503050406030204" pitchFamily="18" charset="0"/>
                            <a:ea typeface="Calibri" panose="020F0502020204030204" pitchFamily="34" charset="0"/>
                            <a:cs typeface="Times New Roman" panose="02020603050405020304" pitchFamily="18" charset="0"/>
                          </a:rPr>
                          <m:t>2</m:t>
                        </m:r>
                      </m:den>
                    </m:f>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και παρομοίως είναι </a:t>
                </a:r>
                <a14:m>
                  <m:oMath xmlns:m="http://schemas.openxmlformats.org/officeDocument/2006/math">
                    <m:sSub>
                      <m:sSubPr>
                        <m:ctrlPr>
                          <a:rPr lang="el-GR" sz="1400" i="1">
                            <a:effectLst/>
                            <a:latin typeface="Cambria Math" panose="02040503050406030204" pitchFamily="18" charset="0"/>
                            <a:ea typeface="Times New Roman" panose="02020603050405020304" pitchFamily="18" charset="0"/>
                          </a:rPr>
                        </m:ctrlPr>
                      </m:sSubPr>
                      <m:e>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z</m:t>
                        </m:r>
                      </m:e>
                      <m:sub>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max</m:t>
                        </m:r>
                      </m:sub>
                    </m:sSub>
                    <m:r>
                      <a:rPr lang="el-GR" sz="14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l-GR" sz="1400" i="1">
                            <a:effectLst/>
                            <a:latin typeface="Cambria Math" panose="02040503050406030204" pitchFamily="18" charset="0"/>
                          </a:rPr>
                        </m:ctrlPr>
                      </m:fPr>
                      <m:num>
                        <m:sSub>
                          <m:sSubPr>
                            <m:ctrlPr>
                              <a:rPr lang="el-GR" sz="1400" i="1">
                                <a:effectLst/>
                                <a:latin typeface="Cambria Math" panose="02040503050406030204" pitchFamily="18" charset="0"/>
                                <a:ea typeface="Times New Roman" panose="02020603050405020304" pitchFamily="18" charset="0"/>
                              </a:rPr>
                            </m:ctrlPr>
                          </m:sSubPr>
                          <m:e>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l</m:t>
                            </m:r>
                          </m:e>
                          <m:sub>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max</m:t>
                            </m:r>
                          </m:sub>
                        </m:sSub>
                      </m:num>
                      <m:den>
                        <m:r>
                          <a:rPr lang="el-GR" sz="1400">
                            <a:effectLst/>
                            <a:latin typeface="Cambria Math" panose="02040503050406030204" pitchFamily="18" charset="0"/>
                            <a:ea typeface="Calibri" panose="020F0502020204030204" pitchFamily="34" charset="0"/>
                            <a:cs typeface="Times New Roman" panose="02020603050405020304" pitchFamily="18" charset="0"/>
                          </a:rPr>
                          <m:t>2</m:t>
                        </m:r>
                      </m:den>
                    </m:f>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l-GR" sz="1400" i="1">
                            <a:effectLst/>
                            <a:latin typeface="Cambria Math" panose="02040503050406030204" pitchFamily="18" charset="0"/>
                          </a:rPr>
                        </m:ctrlPr>
                      </m:fPr>
                      <m:num>
                        <m:r>
                          <a:rPr lang="el-GR" sz="1400">
                            <a:effectLst/>
                            <a:latin typeface="Cambria Math" panose="02040503050406030204" pitchFamily="18" charset="0"/>
                            <a:ea typeface="Times New Roman" panose="02020603050405020304" pitchFamily="18" charset="0"/>
                            <a:cs typeface="Times New Roman" panose="02020603050405020304" pitchFamily="18" charset="0"/>
                          </a:rPr>
                          <m:t>11.1 </m:t>
                        </m:r>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cm</m:t>
                        </m:r>
                      </m:num>
                      <m:den>
                        <m:r>
                          <a:rPr lang="el-GR" sz="1400">
                            <a:effectLst/>
                            <a:latin typeface="Cambria Math" panose="02040503050406030204" pitchFamily="18" charset="0"/>
                            <a:ea typeface="Calibri" panose="020F0502020204030204" pitchFamily="34" charset="0"/>
                            <a:cs typeface="Times New Roman" panose="02020603050405020304" pitchFamily="18" charset="0"/>
                          </a:rPr>
                          <m:t>2</m:t>
                        </m:r>
                      </m:den>
                    </m:f>
                    <m:r>
                      <a:rPr lang="el-GR" sz="1400">
                        <a:effectLst/>
                        <a:latin typeface="Cambria Math" panose="02040503050406030204" pitchFamily="18" charset="0"/>
                        <a:ea typeface="Times New Roman" panose="02020603050405020304" pitchFamily="18" charset="0"/>
                        <a:cs typeface="Times New Roman" panose="02020603050405020304" pitchFamily="18" charset="0"/>
                      </a:rPr>
                      <m:t>≃5.6 </m:t>
                    </m:r>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cm</m:t>
                    </m:r>
                  </m:oMath>
                </a14:m>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 Στη δεξιά </a:t>
                </a:r>
                <a:r>
                  <a:rPr lang="el-GR" sz="1400" dirty="0">
                    <a:latin typeface="Calibri" panose="020F0502020204030204" pitchFamily="34" charset="0"/>
                    <a:ea typeface="Times New Roman" panose="02020603050405020304" pitchFamily="18" charset="0"/>
                    <a:cs typeface="Times New Roman" panose="02020603050405020304" pitchFamily="18" charset="0"/>
                  </a:rPr>
                  <a:t>ε</a:t>
                </a:r>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ικόνα</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a:t>
                </a:r>
                <a:r>
                  <a:rPr lang="el-GR" sz="1400" dirty="0">
                    <a:latin typeface="Calibri" panose="020F0502020204030204" pitchFamily="34" charset="0"/>
                    <a:ea typeface="Times New Roman" panose="02020603050405020304" pitchFamily="18" charset="0"/>
                    <a:cs typeface="Times New Roman" panose="02020603050405020304" pitchFamily="18" charset="0"/>
                  </a:rPr>
                  <a:t>που δημιουργήθηκε με το </a:t>
                </a:r>
                <a:r>
                  <a:rPr lang="en-US" sz="1400" dirty="0">
                    <a:latin typeface="Calibri" panose="020F0502020204030204" pitchFamily="34" charset="0"/>
                    <a:ea typeface="Times New Roman" panose="02020603050405020304" pitchFamily="18" charset="0"/>
                    <a:cs typeface="Times New Roman" panose="02020603050405020304" pitchFamily="18" charset="0"/>
                  </a:rPr>
                  <a:t>online </a:t>
                </a:r>
                <a:r>
                  <a:rPr lang="el-GR" sz="1400" dirty="0">
                    <a:latin typeface="Calibri" panose="020F0502020204030204" pitchFamily="34" charset="0"/>
                    <a:ea typeface="Times New Roman" panose="02020603050405020304" pitchFamily="18" charset="0"/>
                    <a:cs typeface="Times New Roman" panose="02020603050405020304" pitchFamily="18" charset="0"/>
                  </a:rPr>
                  <a:t>λογισμικό </a:t>
                </a:r>
                <a:r>
                  <a:rPr lang="en-US" sz="1400" dirty="0" smtClean="0">
                    <a:latin typeface="Calibri" panose="020F0502020204030204" pitchFamily="34" charset="0"/>
                    <a:ea typeface="Times New Roman" panose="02020603050405020304" pitchFamily="18" charset="0"/>
                    <a:cs typeface="Times New Roman" panose="02020603050405020304" pitchFamily="18" charset="0"/>
                  </a:rPr>
                  <a:t>GeoGebra, </a:t>
                </a:r>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παρουσιάζεται ο χώρος εργασίας του ρομποτικού βραχίονα</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a:t>
                </a:r>
                <a:endParaRPr lang="el-GR" sz="1400" dirty="0"/>
              </a:p>
            </p:txBody>
          </p:sp>
        </mc:Choice>
        <mc:Fallback xmlns="">
          <p:sp>
            <p:nvSpPr>
              <p:cNvPr id="4" name="Rectangle 3"/>
              <p:cNvSpPr>
                <a:spLocks noRot="1" noChangeAspect="1" noMove="1" noResize="1" noEditPoints="1" noAdjustHandles="1" noChangeArrowheads="1" noChangeShapeType="1" noTextEdit="1"/>
              </p:cNvSpPr>
              <p:nvPr/>
            </p:nvSpPr>
            <p:spPr>
              <a:xfrm>
                <a:off x="0" y="4484781"/>
                <a:ext cx="12192000" cy="2294731"/>
              </a:xfrm>
              <a:prstGeom prst="rect">
                <a:avLst/>
              </a:prstGeom>
              <a:blipFill rotWithShape="0">
                <a:blip r:embed="rId4"/>
                <a:stretch>
                  <a:fillRect l="-150" t="-532" r="-150" b="-1862"/>
                </a:stretch>
              </a:blipFill>
            </p:spPr>
            <p:txBody>
              <a:bodyPr/>
              <a:lstStyle/>
              <a:p>
                <a:r>
                  <a:rPr lang="el-GR">
                    <a:noFill/>
                  </a:rPr>
                  <a:t> </a:t>
                </a:r>
              </a:p>
            </p:txBody>
          </p:sp>
        </mc:Fallback>
      </mc:AlternateContent>
    </p:spTree>
    <p:extLst>
      <p:ext uri="{BB962C8B-B14F-4D97-AF65-F5344CB8AC3E}">
        <p14:creationId xmlns:p14="http://schemas.microsoft.com/office/powerpoint/2010/main" val="390570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4. Κουτάκια αποθήκευσης των βαρών</a:t>
            </a:r>
            <a:endParaRPr lang="el-GR" sz="4000" dirty="0"/>
          </a:p>
        </p:txBody>
      </p:sp>
      <p:pic>
        <p:nvPicPr>
          <p:cNvPr id="29" name="Picture 28"/>
          <p:cNvPicPr>
            <a:picLocks noChangeAspect="1"/>
          </p:cNvPicPr>
          <p:nvPr/>
        </p:nvPicPr>
        <p:blipFill>
          <a:blip r:embed="rId2"/>
          <a:stretch>
            <a:fillRect/>
          </a:stretch>
        </p:blipFill>
        <p:spPr>
          <a:xfrm>
            <a:off x="5830778" y="1825625"/>
            <a:ext cx="6234335" cy="4986153"/>
          </a:xfrm>
          <a:prstGeom prst="rect">
            <a:avLst/>
          </a:prstGeom>
        </p:spPr>
      </p:pic>
      <p:sp>
        <p:nvSpPr>
          <p:cNvPr id="5" name="Rectangle 4"/>
          <p:cNvSpPr/>
          <p:nvPr/>
        </p:nvSpPr>
        <p:spPr>
          <a:xfrm>
            <a:off x="138189" y="2479351"/>
            <a:ext cx="5611906" cy="3363998"/>
          </a:xfrm>
          <a:prstGeom prst="rect">
            <a:avLst/>
          </a:prstGeom>
        </p:spPr>
        <p:txBody>
          <a:bodyPr wrap="square">
            <a:spAutoFit/>
          </a:bodyPr>
          <a:lstStyle/>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Σκληρό χαρτόνι από συσκευασία κινητού τηλεφώνου (</a:t>
            </a:r>
            <a:r>
              <a:rPr lang="en-US" sz="2000" dirty="0">
                <a:latin typeface="Calibri" panose="020F0502020204030204" pitchFamily="34" charset="0"/>
                <a:ea typeface="Calibri" panose="020F0502020204030204" pitchFamily="34" charset="0"/>
                <a:cs typeface="Times New Roman" panose="02020603050405020304" pitchFamily="18" charset="0"/>
              </a:rPr>
              <a:t>Xiaomi Redmi Note</a:t>
            </a:r>
            <a:r>
              <a:rPr lang="el-GR" sz="2000" dirty="0">
                <a:latin typeface="Calibri" panose="020F0502020204030204" pitchFamily="34" charset="0"/>
                <a:ea typeface="Calibri" panose="020F0502020204030204" pitchFamily="34" charset="0"/>
                <a:cs typeface="Times New Roman" panose="02020603050405020304" pitchFamily="18" charset="0"/>
              </a:rPr>
              <a:t> 6 </a:t>
            </a:r>
            <a:r>
              <a:rPr lang="en-US" sz="2000" dirty="0">
                <a:latin typeface="Calibri" panose="020F0502020204030204" pitchFamily="34" charset="0"/>
                <a:ea typeface="Calibri" panose="020F0502020204030204" pitchFamily="34" charset="0"/>
                <a:cs typeface="Times New Roman" panose="02020603050405020304" pitchFamily="18" charset="0"/>
              </a:rPr>
              <a:t>Pro</a:t>
            </a:r>
            <a:r>
              <a:rPr lang="el-GR" sz="2000"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4 μεταλλικά ελάσματα (κομμένα από σιδηρομαγνητικό υλικό </a:t>
            </a:r>
            <a:r>
              <a:rPr lang="el-GR" sz="2000" dirty="0" smtClean="0">
                <a:latin typeface="Calibri" panose="020F0502020204030204" pitchFamily="34" charset="0"/>
                <a:ea typeface="Calibri" panose="020F0502020204030204" pitchFamily="34" charset="0"/>
                <a:cs typeface="Times New Roman" panose="02020603050405020304" pitchFamily="18" charset="0"/>
              </a:rPr>
              <a:t>μεταλλικής συσκευασίας </a:t>
            </a:r>
            <a:r>
              <a:rPr lang="el-GR" sz="2000" dirty="0">
                <a:latin typeface="Calibri" panose="020F0502020204030204" pitchFamily="34" charset="0"/>
                <a:ea typeface="Calibri" panose="020F0502020204030204" pitchFamily="34" charset="0"/>
                <a:cs typeface="Times New Roman" panose="02020603050405020304" pitchFamily="18" charset="0"/>
              </a:rPr>
              <a:t>μπισκότων)</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Αυτοκόλλητες ταινίες διπλής όψης και τύπου </a:t>
            </a:r>
            <a:r>
              <a:rPr lang="en-US" sz="2000" dirty="0">
                <a:latin typeface="Calibri" panose="020F0502020204030204" pitchFamily="34" charset="0"/>
                <a:ea typeface="Calibri" panose="020F0502020204030204" pitchFamily="34" charset="0"/>
                <a:cs typeface="Times New Roman" panose="02020603050405020304" pitchFamily="18" charset="0"/>
              </a:rPr>
              <a:t>velcro</a:t>
            </a:r>
            <a:r>
              <a:rPr lang="el-GR"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hook and loop</a:t>
            </a:r>
            <a:r>
              <a:rPr lang="el-GR" sz="20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Symbol" panose="05050102010706020507" pitchFamily="18" charset="2"/>
              <a:buChar char=""/>
            </a:pPr>
            <a:r>
              <a:rPr lang="el-GR" sz="2000" dirty="0" smtClean="0">
                <a:latin typeface="Calibri" panose="020F0502020204030204" pitchFamily="34" charset="0"/>
                <a:ea typeface="Calibri" panose="020F0502020204030204" pitchFamily="34" charset="0"/>
                <a:cs typeface="Times New Roman" panose="02020603050405020304" pitchFamily="18" charset="0"/>
              </a:rPr>
              <a:t>Σφαιρικοί βόλοι (10 – 20 στο πλήθος, 5 – 6 </a:t>
            </a:r>
            <a:r>
              <a:rPr lang="en-US" sz="2000" dirty="0" smtClean="0">
                <a:latin typeface="Calibri" panose="020F0502020204030204" pitchFamily="34" charset="0"/>
                <a:ea typeface="Calibri" panose="020F0502020204030204" pitchFamily="34" charset="0"/>
                <a:cs typeface="Times New Roman" panose="02020603050405020304" pitchFamily="18" charset="0"/>
              </a:rPr>
              <a:t>gr</a:t>
            </a:r>
            <a:r>
              <a:rPr lang="el-GR" sz="2000" dirty="0" smtClean="0">
                <a:latin typeface="Calibri" panose="020F0502020204030204" pitchFamily="34" charset="0"/>
                <a:ea typeface="Calibri" panose="020F0502020204030204" pitchFamily="34" charset="0"/>
                <a:cs typeface="Times New Roman" panose="02020603050405020304" pitchFamily="18" charset="0"/>
              </a:rPr>
              <a:t> ο καθένας)</a:t>
            </a:r>
            <a:endParaRPr lang="el-GR"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5609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5. Ηλεκτρικό κύκλωμα</a:t>
            </a:r>
            <a:endParaRPr lang="el-GR" sz="4000" dirty="0"/>
          </a:p>
        </p:txBody>
      </p:sp>
      <p:sp>
        <p:nvSpPr>
          <p:cNvPr id="3" name="Rectangle 2"/>
          <p:cNvSpPr/>
          <p:nvPr/>
        </p:nvSpPr>
        <p:spPr>
          <a:xfrm>
            <a:off x="448235" y="1917534"/>
            <a:ext cx="5602941" cy="4557145"/>
          </a:xfrm>
          <a:prstGeom prst="rect">
            <a:avLst/>
          </a:prstGeom>
        </p:spPr>
        <p:txBody>
          <a:bodyPr wrap="square">
            <a:spAutoFit/>
          </a:bodyPr>
          <a:lstStyle/>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a:t>
            </a:r>
            <a:r>
              <a:rPr lang="en-US" sz="2000" dirty="0">
                <a:latin typeface="Calibri" panose="020F0502020204030204" pitchFamily="34" charset="0"/>
                <a:ea typeface="Calibri" panose="020F0502020204030204" pitchFamily="34" charset="0"/>
                <a:cs typeface="Times New Roman" panose="02020603050405020304" pitchFamily="18" charset="0"/>
              </a:rPr>
              <a:t>breadboards</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Jumper </a:t>
            </a:r>
            <a:r>
              <a:rPr lang="el-GR" sz="2000" dirty="0">
                <a:latin typeface="Calibri" panose="020F0502020204030204" pitchFamily="34" charset="0"/>
                <a:ea typeface="Calibri" panose="020F0502020204030204" pitchFamily="34" charset="0"/>
                <a:cs typeface="Times New Roman" panose="02020603050405020304" pitchFamily="18" charset="0"/>
              </a:rPr>
              <a:t>καλώδια αρσενικό – αρσενικό και </a:t>
            </a:r>
            <a:r>
              <a:rPr lang="en-US" sz="2000" dirty="0">
                <a:latin typeface="Calibri" panose="020F0502020204030204" pitchFamily="34" charset="0"/>
                <a:ea typeface="Calibri" panose="020F0502020204030204" pitchFamily="34" charset="0"/>
                <a:cs typeface="Times New Roman" panose="02020603050405020304" pitchFamily="18" charset="0"/>
              </a:rPr>
              <a:t>Ribbon </a:t>
            </a:r>
            <a:r>
              <a:rPr lang="el-GR" sz="2000" dirty="0">
                <a:latin typeface="Calibri" panose="020F0502020204030204" pitchFamily="34" charset="0"/>
                <a:ea typeface="Calibri" panose="020F0502020204030204" pitchFamily="34" charset="0"/>
                <a:cs typeface="Times New Roman" panose="02020603050405020304" pitchFamily="18" charset="0"/>
              </a:rPr>
              <a:t>καλωδιοταινίες αρσενικό – αρσενικό, </a:t>
            </a:r>
            <a:r>
              <a:rPr lang="el-GR" sz="2000" dirty="0" smtClean="0">
                <a:latin typeface="Calibri" panose="020F0502020204030204" pitchFamily="34" charset="0"/>
                <a:ea typeface="Calibri" panose="020F0502020204030204" pitchFamily="34" charset="0"/>
                <a:cs typeface="Times New Roman" panose="02020603050405020304" pitchFamily="18" charset="0"/>
              </a:rPr>
              <a:t>θηλυκό – αρσενικό και </a:t>
            </a:r>
            <a:r>
              <a:rPr lang="el-GR" sz="2000" dirty="0">
                <a:latin typeface="Calibri" panose="020F0502020204030204" pitchFamily="34" charset="0"/>
                <a:ea typeface="Calibri" panose="020F0502020204030204" pitchFamily="34" charset="0"/>
                <a:cs typeface="Times New Roman" panose="02020603050405020304" pitchFamily="18" charset="0"/>
              </a:rPr>
              <a:t>θηλυκό – θηλυκό</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μικροελεγκτές της οικογένειας </a:t>
            </a:r>
            <a:r>
              <a:rPr lang="en-US" sz="2000" dirty="0">
                <a:latin typeface="Calibri" panose="020F0502020204030204" pitchFamily="34" charset="0"/>
                <a:ea typeface="Calibri" panose="020F0502020204030204" pitchFamily="34" charset="0"/>
                <a:cs typeface="Times New Roman" panose="02020603050405020304" pitchFamily="18" charset="0"/>
              </a:rPr>
              <a:t>Arduino</a:t>
            </a:r>
            <a:r>
              <a:rPr lang="el-GR" sz="2000" dirty="0">
                <a:latin typeface="Calibri" panose="020F0502020204030204" pitchFamily="34" charset="0"/>
                <a:ea typeface="Calibri" panose="020F0502020204030204" pitchFamily="34" charset="0"/>
                <a:cs typeface="Times New Roman" panose="02020603050405020304" pitchFamily="18" charset="0"/>
              </a:rPr>
              <a:t>, ο </a:t>
            </a:r>
            <a:r>
              <a:rPr lang="en-US" sz="2000" dirty="0">
                <a:latin typeface="Calibri" panose="020F0502020204030204" pitchFamily="34" charset="0"/>
                <a:ea typeface="Calibri" panose="020F0502020204030204" pitchFamily="34" charset="0"/>
                <a:cs typeface="Times New Roman" panose="02020603050405020304" pitchFamily="18" charset="0"/>
              </a:rPr>
              <a:t>Arduino Mega</a:t>
            </a:r>
            <a:r>
              <a:rPr lang="el-GR" sz="2000" dirty="0">
                <a:latin typeface="Calibri" panose="020F0502020204030204" pitchFamily="34" charset="0"/>
                <a:ea typeface="Calibri" panose="020F0502020204030204" pitchFamily="34" charset="0"/>
                <a:cs typeface="Times New Roman" panose="02020603050405020304" pitchFamily="18" charset="0"/>
              </a:rPr>
              <a:t> 2560 και ο </a:t>
            </a:r>
            <a:r>
              <a:rPr lang="en-US" sz="2000" dirty="0">
                <a:latin typeface="Calibri" panose="020F0502020204030204" pitchFamily="34" charset="0"/>
                <a:ea typeface="Calibri" panose="020F0502020204030204" pitchFamily="34" charset="0"/>
                <a:cs typeface="Times New Roman" panose="02020603050405020304" pitchFamily="18" charset="0"/>
              </a:rPr>
              <a:t>Arduino UNO</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1 </a:t>
            </a:r>
            <a:r>
              <a:rPr lang="en-US" sz="2000" dirty="0" smtClean="0">
                <a:latin typeface="Calibri" panose="020F0502020204030204" pitchFamily="34" charset="0"/>
                <a:ea typeface="Calibri" panose="020F0502020204030204" pitchFamily="34" charset="0"/>
                <a:cs typeface="Times New Roman" panose="02020603050405020304" pitchFamily="18" charset="0"/>
              </a:rPr>
              <a:t>LOW level relay module</a:t>
            </a:r>
            <a:r>
              <a:rPr lang="el-GR" sz="2000" dirty="0" smtClean="0">
                <a:latin typeface="Calibri" panose="020F0502020204030204" pitchFamily="34" charset="0"/>
                <a:ea typeface="Calibri" panose="020F0502020204030204" pitchFamily="34" charset="0"/>
                <a:cs typeface="Times New Roman" panose="02020603050405020304" pitchFamily="18" charset="0"/>
              </a:rPr>
              <a:t> (ρελέ</a:t>
            </a:r>
            <a:r>
              <a:rPr lang="el-GR"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SRD</a:t>
            </a:r>
            <a:r>
              <a:rPr lang="el-GR" sz="2000" dirty="0">
                <a:latin typeface="Calibri" panose="020F0502020204030204" pitchFamily="34" charset="0"/>
                <a:ea typeface="Calibri" panose="020F0502020204030204" pitchFamily="34" charset="0"/>
                <a:cs typeface="Times New Roman" panose="02020603050405020304" pitchFamily="18" charset="0"/>
              </a:rPr>
              <a:t>-05</a:t>
            </a:r>
            <a:r>
              <a:rPr lang="en-US" sz="2000" dirty="0">
                <a:latin typeface="Calibri" panose="020F0502020204030204" pitchFamily="34" charset="0"/>
                <a:ea typeface="Calibri" panose="020F0502020204030204" pitchFamily="34" charset="0"/>
                <a:cs typeface="Times New Roman" panose="02020603050405020304" pitchFamily="18" charset="0"/>
              </a:rPr>
              <a:t>VDC</a:t>
            </a:r>
            <a:r>
              <a:rPr lang="el-GR" sz="2000" dirty="0">
                <a:latin typeface="Calibri" panose="020F0502020204030204" pitchFamily="34" charset="0"/>
                <a:ea typeface="Calibri" panose="020F0502020204030204" pitchFamily="34" charset="0"/>
                <a:cs typeface="Times New Roman" panose="02020603050405020304" pitchFamily="18" charset="0"/>
              </a:rPr>
              <a:t>-</a:t>
            </a:r>
            <a:r>
              <a:rPr lang="en-US" sz="2000" dirty="0">
                <a:latin typeface="Calibri" panose="020F0502020204030204" pitchFamily="34" charset="0"/>
                <a:ea typeface="Calibri" panose="020F0502020204030204" pitchFamily="34" charset="0"/>
                <a:cs typeface="Times New Roman" panose="02020603050405020304" pitchFamily="18" charset="0"/>
              </a:rPr>
              <a:t>SL</a:t>
            </a:r>
            <a:r>
              <a:rPr lang="el-GR" sz="2000" dirty="0">
                <a:latin typeface="Calibri" panose="020F0502020204030204" pitchFamily="34" charset="0"/>
                <a:ea typeface="Calibri" panose="020F0502020204030204" pitchFamily="34" charset="0"/>
                <a:cs typeface="Times New Roman" panose="02020603050405020304" pitchFamily="18" charset="0"/>
              </a:rPr>
              <a:t>-</a:t>
            </a:r>
            <a:r>
              <a:rPr lang="en-US" sz="2000" dirty="0">
                <a:latin typeface="Calibri" panose="020F0502020204030204" pitchFamily="34" charset="0"/>
                <a:ea typeface="Calibri" panose="020F0502020204030204" pitchFamily="34" charset="0"/>
                <a:cs typeface="Times New Roman" panose="02020603050405020304" pitchFamily="18" charset="0"/>
              </a:rPr>
              <a:t>C </a:t>
            </a:r>
            <a:r>
              <a:rPr lang="el-GR" sz="2000" dirty="0">
                <a:latin typeface="Calibri" panose="020F0502020204030204" pitchFamily="34" charset="0"/>
                <a:ea typeface="Calibri" panose="020F0502020204030204" pitchFamily="34" charset="0"/>
                <a:cs typeface="Times New Roman" panose="02020603050405020304" pitchFamily="18" charset="0"/>
              </a:rPr>
              <a:t>5 </a:t>
            </a:r>
            <a:r>
              <a:rPr lang="en-US" sz="2000" dirty="0">
                <a:latin typeface="Calibri" panose="020F0502020204030204" pitchFamily="34" charset="0"/>
                <a:ea typeface="Calibri" panose="020F0502020204030204" pitchFamily="34" charset="0"/>
                <a:cs typeface="Times New Roman" panose="02020603050405020304" pitchFamily="18" charset="0"/>
              </a:rPr>
              <a:t>V </a:t>
            </a:r>
            <a:r>
              <a:rPr lang="el-GR" sz="2000" dirty="0">
                <a:latin typeface="Calibri" panose="020F0502020204030204" pitchFamily="34" charset="0"/>
                <a:ea typeface="Calibri" panose="020F0502020204030204" pitchFamily="34" charset="0"/>
                <a:cs typeface="Times New Roman" panose="02020603050405020304" pitchFamily="18" charset="0"/>
              </a:rPr>
              <a:t>των 2 καναλιών </a:t>
            </a:r>
            <a:r>
              <a:rPr lang="el-GR" sz="2000" dirty="0" smtClean="0">
                <a:latin typeface="Calibri" panose="020F0502020204030204" pitchFamily="34" charset="0"/>
                <a:ea typeface="Calibri" panose="020F0502020204030204" pitchFamily="34" charset="0"/>
                <a:cs typeface="Times New Roman" panose="02020603050405020304" pitchFamily="18" charset="0"/>
              </a:rPr>
              <a:t>(θέλω μόνο </a:t>
            </a:r>
            <a:r>
              <a:rPr lang="el-GR" sz="2000" dirty="0">
                <a:latin typeface="Calibri" panose="020F0502020204030204" pitchFamily="34" charset="0"/>
                <a:ea typeface="Calibri" panose="020F0502020204030204" pitchFamily="34" charset="0"/>
                <a:cs typeface="Times New Roman" panose="02020603050405020304" pitchFamily="18" charset="0"/>
              </a:rPr>
              <a:t>το 1)</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Τροφοδοτικό ρυθμιζόμενης τάσης </a:t>
            </a:r>
            <a:r>
              <a:rPr lang="en-US" sz="2000" dirty="0">
                <a:latin typeface="Calibri" panose="020F0502020204030204" pitchFamily="34" charset="0"/>
                <a:ea typeface="Calibri" panose="020F0502020204030204" pitchFamily="34" charset="0"/>
                <a:cs typeface="Times New Roman" panose="02020603050405020304" pitchFamily="18" charset="0"/>
              </a:rPr>
              <a:t>MW</a:t>
            </a:r>
            <a:r>
              <a:rPr lang="el-GR" sz="2000" dirty="0">
                <a:latin typeface="Calibri" panose="020F0502020204030204" pitchFamily="34" charset="0"/>
                <a:ea typeface="Calibri" panose="020F0502020204030204" pitchFamily="34" charset="0"/>
                <a:cs typeface="Times New Roman" panose="02020603050405020304" pitchFamily="18" charset="0"/>
              </a:rPr>
              <a:t>7</a:t>
            </a:r>
            <a:r>
              <a:rPr lang="en-US" sz="2000" dirty="0">
                <a:latin typeface="Calibri" panose="020F0502020204030204" pitchFamily="34" charset="0"/>
                <a:ea typeface="Calibri" panose="020F0502020204030204" pitchFamily="34" charset="0"/>
                <a:cs typeface="Times New Roman" panose="02020603050405020304" pitchFamily="18" charset="0"/>
              </a:rPr>
              <a:t>E</a:t>
            </a:r>
            <a:r>
              <a:rPr lang="el-GR" sz="2000" dirty="0">
                <a:latin typeface="Calibri" panose="020F0502020204030204" pitchFamily="34" charset="0"/>
                <a:ea typeface="Calibri" panose="020F0502020204030204" pitchFamily="34" charset="0"/>
                <a:cs typeface="Times New Roman" panose="02020603050405020304" pitchFamily="18" charset="0"/>
              </a:rPr>
              <a:t>08</a:t>
            </a:r>
            <a:r>
              <a:rPr lang="en-US" sz="2000" dirty="0">
                <a:latin typeface="Calibri" panose="020F0502020204030204" pitchFamily="34" charset="0"/>
                <a:ea typeface="Calibri" panose="020F0502020204030204" pitchFamily="34" charset="0"/>
                <a:cs typeface="Times New Roman" panose="02020603050405020304" pitchFamily="18" charset="0"/>
              </a:rPr>
              <a:t>GS</a:t>
            </a:r>
            <a:r>
              <a:rPr lang="el-GR" sz="2000" dirty="0">
                <a:latin typeface="Calibri" panose="020F0502020204030204" pitchFamily="34" charset="0"/>
                <a:ea typeface="Calibri" panose="020F0502020204030204" pitchFamily="34" charset="0"/>
                <a:cs typeface="Times New Roman" panose="02020603050405020304" pitchFamily="18" charset="0"/>
              </a:rPr>
              <a:t> (από 3 </a:t>
            </a:r>
            <a:r>
              <a:rPr lang="en-US" sz="2000" dirty="0">
                <a:latin typeface="Calibri" panose="020F0502020204030204" pitchFamily="34" charset="0"/>
                <a:ea typeface="Calibri" panose="020F0502020204030204" pitchFamily="34" charset="0"/>
                <a:cs typeface="Times New Roman" panose="02020603050405020304" pitchFamily="18" charset="0"/>
              </a:rPr>
              <a:t>V </a:t>
            </a:r>
            <a:r>
              <a:rPr lang="el-GR" sz="2000" dirty="0">
                <a:latin typeface="Calibri" panose="020F0502020204030204" pitchFamily="34" charset="0"/>
                <a:ea typeface="Calibri" panose="020F0502020204030204" pitchFamily="34" charset="0"/>
                <a:cs typeface="Times New Roman" panose="02020603050405020304" pitchFamily="18" charset="0"/>
              </a:rPr>
              <a:t>έως και 12 </a:t>
            </a:r>
            <a:r>
              <a:rPr lang="en-US" sz="2000" dirty="0">
                <a:latin typeface="Calibri" panose="020F0502020204030204" pitchFamily="34" charset="0"/>
                <a:ea typeface="Calibri" panose="020F0502020204030204" pitchFamily="34" charset="0"/>
                <a:cs typeface="Times New Roman" panose="02020603050405020304" pitchFamily="18" charset="0"/>
              </a:rPr>
              <a:t>V</a:t>
            </a:r>
            <a:r>
              <a:rPr lang="el-GR" sz="2000" dirty="0">
                <a:latin typeface="Calibri" panose="020F0502020204030204" pitchFamily="34" charset="0"/>
                <a:ea typeface="Calibri" panose="020F0502020204030204" pitchFamily="34" charset="0"/>
                <a:cs typeface="Times New Roman" panose="02020603050405020304" pitchFamily="18" charset="0"/>
              </a:rPr>
              <a:t>, 1600 </a:t>
            </a:r>
            <a:r>
              <a:rPr lang="en-US" sz="2000" dirty="0">
                <a:latin typeface="Calibri" panose="020F0502020204030204" pitchFamily="34" charset="0"/>
                <a:ea typeface="Calibri" panose="020F0502020204030204" pitchFamily="34" charset="0"/>
                <a:cs typeface="Times New Roman" panose="02020603050405020304" pitchFamily="18" charset="0"/>
              </a:rPr>
              <a:t>mA </a:t>
            </a:r>
            <a:r>
              <a:rPr lang="el-GR" sz="2000" dirty="0">
                <a:latin typeface="Calibri" panose="020F0502020204030204" pitchFamily="34" charset="0"/>
                <a:ea typeface="Calibri" panose="020F0502020204030204" pitchFamily="34" charset="0"/>
                <a:cs typeface="Times New Roman" panose="02020603050405020304" pitchFamily="18" charset="0"/>
              </a:rPr>
              <a:t>μέγιστο ρεύμα εξόδου</a:t>
            </a:r>
            <a:r>
              <a:rPr lang="el-GR" sz="20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Symbol" panose="05050102010706020507" pitchFamily="18" charset="2"/>
              <a:buChar char=""/>
            </a:pPr>
            <a:r>
              <a:rPr lang="el-GR" sz="2000" dirty="0" smtClean="0">
                <a:effectLst/>
                <a:latin typeface="Calibri" panose="020F0502020204030204" pitchFamily="34" charset="0"/>
                <a:ea typeface="Calibri" panose="020F0502020204030204" pitchFamily="34" charset="0"/>
                <a:cs typeface="Times New Roman" panose="02020603050405020304" pitchFamily="18" charset="0"/>
              </a:rPr>
              <a:t>Κλέμμες 2 πόλων</a:t>
            </a:r>
            <a:endParaRPr lang="el-GR"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6236955" y="1628490"/>
            <a:ext cx="5495242" cy="5135232"/>
          </a:xfrm>
          <a:prstGeom prst="rect">
            <a:avLst/>
          </a:prstGeom>
        </p:spPr>
      </p:pic>
    </p:spTree>
    <p:extLst>
      <p:ext uri="{BB962C8B-B14F-4D97-AF65-F5344CB8AC3E}">
        <p14:creationId xmlns:p14="http://schemas.microsoft.com/office/powerpoint/2010/main" val="620312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a:t>5. Ηλεκτρικό κύκλωμα</a:t>
            </a:r>
          </a:p>
        </p:txBody>
      </p:sp>
      <p:grpSp>
        <p:nvGrpSpPr>
          <p:cNvPr id="4" name="Group 3"/>
          <p:cNvGrpSpPr/>
          <p:nvPr/>
        </p:nvGrpSpPr>
        <p:grpSpPr>
          <a:xfrm>
            <a:off x="5135986" y="1861017"/>
            <a:ext cx="6816532" cy="2429510"/>
            <a:chOff x="0" y="0"/>
            <a:chExt cx="6816532" cy="2429722"/>
          </a:xfrm>
        </p:grpSpPr>
        <p:sp>
          <p:nvSpPr>
            <p:cNvPr id="5" name="Rectangle 4"/>
            <p:cNvSpPr/>
            <p:nvPr/>
          </p:nvSpPr>
          <p:spPr>
            <a:xfrm>
              <a:off x="0" y="0"/>
              <a:ext cx="4216400" cy="242972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l-GR"/>
            </a:p>
          </p:txBody>
        </p:sp>
        <p:grpSp>
          <p:nvGrpSpPr>
            <p:cNvPr id="6" name="Group 5"/>
            <p:cNvGrpSpPr/>
            <p:nvPr/>
          </p:nvGrpSpPr>
          <p:grpSpPr>
            <a:xfrm>
              <a:off x="25400" y="25400"/>
              <a:ext cx="4165600" cy="2378710"/>
              <a:chOff x="0" y="0"/>
              <a:chExt cx="4165600" cy="2378710"/>
            </a:xfrm>
          </p:grpSpPr>
          <p:grpSp>
            <p:nvGrpSpPr>
              <p:cNvPr id="8" name="Group 7"/>
              <p:cNvGrpSpPr/>
              <p:nvPr/>
            </p:nvGrpSpPr>
            <p:grpSpPr>
              <a:xfrm>
                <a:off x="245534" y="0"/>
                <a:ext cx="3645534" cy="2378710"/>
                <a:chOff x="0" y="0"/>
                <a:chExt cx="4427643" cy="2889885"/>
              </a:xfrm>
            </p:grpSpPr>
            <p:pic>
              <p:nvPicPr>
                <p:cNvPr id="14" name="Picture 13" descr="2cha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3686175" cy="2889885"/>
                </a:xfrm>
                <a:prstGeom prst="rect">
                  <a:avLst/>
                </a:prstGeom>
                <a:noFill/>
                <a:ln>
                  <a:noFill/>
                </a:ln>
              </p:spPr>
            </p:pic>
            <p:cxnSp>
              <p:nvCxnSpPr>
                <p:cNvPr id="15" name="Straight Connector 14"/>
                <p:cNvCxnSpPr/>
                <p:nvPr/>
              </p:nvCxnSpPr>
              <p:spPr>
                <a:xfrm>
                  <a:off x="3877733" y="609600"/>
                  <a:ext cx="5499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877733" y="965200"/>
                  <a:ext cx="54991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77733" y="1176867"/>
                  <a:ext cx="5499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659467"/>
                  <a:ext cx="7700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2032000"/>
                  <a:ext cx="77004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9" name="Text Box 2"/>
              <p:cNvSpPr txBox="1">
                <a:spLocks noChangeArrowheads="1"/>
              </p:cNvSpPr>
              <p:nvPr/>
            </p:nvSpPr>
            <p:spPr bwMode="auto">
              <a:xfrm>
                <a:off x="0" y="1227666"/>
                <a:ext cx="304800" cy="27051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2"/>
              <p:cNvSpPr txBox="1">
                <a:spLocks noChangeArrowheads="1"/>
              </p:cNvSpPr>
              <p:nvPr/>
            </p:nvSpPr>
            <p:spPr bwMode="auto">
              <a:xfrm>
                <a:off x="0" y="1557866"/>
                <a:ext cx="304800" cy="27051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2"/>
              <p:cNvSpPr txBox="1">
                <a:spLocks noChangeArrowheads="1"/>
              </p:cNvSpPr>
              <p:nvPr/>
            </p:nvSpPr>
            <p:spPr bwMode="auto">
              <a:xfrm>
                <a:off x="3860800" y="372533"/>
                <a:ext cx="304800" cy="27051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2"/>
              <p:cNvSpPr txBox="1">
                <a:spLocks noChangeArrowheads="1"/>
              </p:cNvSpPr>
              <p:nvPr/>
            </p:nvSpPr>
            <p:spPr bwMode="auto">
              <a:xfrm>
                <a:off x="3860800" y="846666"/>
                <a:ext cx="304800" cy="27051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5</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2"/>
              <p:cNvSpPr txBox="1">
                <a:spLocks noChangeArrowheads="1"/>
              </p:cNvSpPr>
              <p:nvPr/>
            </p:nvSpPr>
            <p:spPr bwMode="auto">
              <a:xfrm>
                <a:off x="3860800" y="660400"/>
                <a:ext cx="304800" cy="27051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 name="Text Box 2"/>
            <p:cNvSpPr txBox="1">
              <a:spLocks noChangeArrowheads="1"/>
            </p:cNvSpPr>
            <p:nvPr/>
          </p:nvSpPr>
          <p:spPr bwMode="auto">
            <a:xfrm>
              <a:off x="4241800" y="473985"/>
              <a:ext cx="2574732" cy="147103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1</a:t>
              </a:r>
              <a:r>
                <a:rPr lang="el-GR" sz="1000" dirty="0">
                  <a:effectLst/>
                  <a:latin typeface="Calibri" panose="020F0502020204030204" pitchFamily="34" charset="0"/>
                  <a:ea typeface="Calibri" panose="020F0502020204030204" pitchFamily="34" charset="0"/>
                  <a:cs typeface="Times New Roman" panose="02020603050405020304" pitchFamily="18" charset="0"/>
                </a:rPr>
                <a:t>) 6 </a:t>
              </a:r>
              <a:r>
                <a:rPr lang="en-US" sz="1000" dirty="0">
                  <a:effectLst/>
                  <a:latin typeface="Calibri" panose="020F0502020204030204" pitchFamily="34" charset="0"/>
                  <a:ea typeface="Calibri" panose="020F0502020204030204" pitchFamily="34" charset="0"/>
                  <a:cs typeface="Times New Roman" panose="02020603050405020304" pitchFamily="18" charset="0"/>
                </a:rPr>
                <a:t>V</a:t>
              </a:r>
              <a:r>
                <a:rPr lang="el-GR"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DC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του </a:t>
              </a:r>
              <a:r>
                <a:rPr lang="el-GR" sz="1000" dirty="0">
                  <a:effectLst/>
                  <a:latin typeface="Calibri" panose="020F0502020204030204" pitchFamily="34" charset="0"/>
                  <a:ea typeface="Calibri" panose="020F0502020204030204" pitchFamily="34" charset="0"/>
                  <a:cs typeface="Times New Roman" panose="02020603050405020304" pitchFamily="18" charset="0"/>
                </a:rPr>
                <a:t>τροφοδοτικού</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000" b="1" dirty="0" smtClean="0">
                  <a:effectLst/>
                  <a:latin typeface="Calibri" panose="020F0502020204030204" pitchFamily="34" charset="0"/>
                  <a:ea typeface="Calibri" panose="020F0502020204030204" pitchFamily="34" charset="0"/>
                  <a:cs typeface="Times New Roman" panose="02020603050405020304" pitchFamily="18" charset="0"/>
                </a:rPr>
                <a:t>2</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 Ένας </a:t>
              </a:r>
              <a:r>
                <a:rPr lang="el-GR" sz="1000" dirty="0">
                  <a:effectLst/>
                  <a:latin typeface="Calibri" panose="020F0502020204030204" pitchFamily="34" charset="0"/>
                  <a:ea typeface="Calibri" panose="020F0502020204030204" pitchFamily="34" charset="0"/>
                  <a:cs typeface="Times New Roman" panose="02020603050405020304" pitchFamily="18" charset="0"/>
                </a:rPr>
                <a:t>ακροδέκτης του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ηλεκτρομαγνήτη (ο άλλος είναι στο κοινό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GND</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3</a:t>
              </a:r>
              <a:r>
                <a:rPr lang="en-US" sz="1000" dirty="0">
                  <a:effectLst/>
                  <a:latin typeface="Calibri" panose="020F0502020204030204" pitchFamily="34" charset="0"/>
                  <a:ea typeface="Calibri" panose="020F0502020204030204" pitchFamily="34" charset="0"/>
                  <a:cs typeface="Times New Roman" panose="02020603050405020304" pitchFamily="18" charset="0"/>
                </a:rPr>
                <a:t>) 5 V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Arduino Mega 2560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4</a:t>
              </a:r>
              <a:r>
                <a:rPr lang="en-US" sz="1000" dirty="0">
                  <a:effectLst/>
                  <a:latin typeface="Calibri" panose="020F0502020204030204" pitchFamily="34" charset="0"/>
                  <a:ea typeface="Calibri" panose="020F0502020204030204" pitchFamily="34" charset="0"/>
                  <a:cs typeface="Times New Roman" panose="02020603050405020304" pitchFamily="18" charset="0"/>
                </a:rPr>
                <a:t>) Digital pin 9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Arduino Mega 2560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5</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l-GR" sz="1000" dirty="0">
                  <a:effectLst/>
                  <a:latin typeface="Calibri" panose="020F0502020204030204" pitchFamily="34" charset="0"/>
                  <a:ea typeface="Calibri" panose="020F0502020204030204" pitchFamily="34" charset="0"/>
                  <a:cs typeface="Times New Roman" panose="02020603050405020304" pitchFamily="18" charset="0"/>
                </a:rPr>
                <a:t>Κοινό</a:t>
              </a:r>
              <a:r>
                <a:rPr lang="en-US" sz="1000" dirty="0">
                  <a:effectLst/>
                  <a:latin typeface="Calibri" panose="020F0502020204030204" pitchFamily="34" charset="0"/>
                  <a:ea typeface="Calibri" panose="020F0502020204030204" pitchFamily="34" charset="0"/>
                  <a:cs typeface="Times New Roman" panose="02020603050405020304" pitchFamily="18" charset="0"/>
                </a:rPr>
                <a:t> GND</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0" name="Group 19"/>
          <p:cNvGrpSpPr/>
          <p:nvPr/>
        </p:nvGrpSpPr>
        <p:grpSpPr>
          <a:xfrm>
            <a:off x="5128416" y="4506357"/>
            <a:ext cx="6824102" cy="2129951"/>
            <a:chOff x="0" y="39291"/>
            <a:chExt cx="6824102" cy="2130352"/>
          </a:xfrm>
        </p:grpSpPr>
        <p:grpSp>
          <p:nvGrpSpPr>
            <p:cNvPr id="21" name="Group 20"/>
            <p:cNvGrpSpPr/>
            <p:nvPr/>
          </p:nvGrpSpPr>
          <p:grpSpPr>
            <a:xfrm>
              <a:off x="0" y="270934"/>
              <a:ext cx="4224655" cy="1695450"/>
              <a:chOff x="0" y="0"/>
              <a:chExt cx="4724611" cy="1896533"/>
            </a:xfrm>
          </p:grpSpPr>
          <p:grpSp>
            <p:nvGrpSpPr>
              <p:cNvPr id="23" name="Group 22"/>
              <p:cNvGrpSpPr/>
              <p:nvPr/>
            </p:nvGrpSpPr>
            <p:grpSpPr>
              <a:xfrm>
                <a:off x="0" y="0"/>
                <a:ext cx="4724611" cy="1896533"/>
                <a:chOff x="0" y="0"/>
                <a:chExt cx="4724611" cy="1896533"/>
              </a:xfrm>
            </p:grpSpPr>
            <p:grpSp>
              <p:nvGrpSpPr>
                <p:cNvPr id="25" name="Group 24"/>
                <p:cNvGrpSpPr/>
                <p:nvPr/>
              </p:nvGrpSpPr>
              <p:grpSpPr>
                <a:xfrm>
                  <a:off x="0" y="0"/>
                  <a:ext cx="4724611" cy="1896533"/>
                  <a:chOff x="0" y="0"/>
                  <a:chExt cx="4724611" cy="1896533"/>
                </a:xfrm>
              </p:grpSpPr>
              <p:grpSp>
                <p:nvGrpSpPr>
                  <p:cNvPr id="29" name="Group 28"/>
                  <p:cNvGrpSpPr/>
                  <p:nvPr/>
                </p:nvGrpSpPr>
                <p:grpSpPr>
                  <a:xfrm>
                    <a:off x="0" y="0"/>
                    <a:ext cx="4724611" cy="1896533"/>
                    <a:chOff x="-127211" y="0"/>
                    <a:chExt cx="4724611" cy="1896533"/>
                  </a:xfrm>
                </p:grpSpPr>
                <p:grpSp>
                  <p:nvGrpSpPr>
                    <p:cNvPr id="34" name="Group 33"/>
                    <p:cNvGrpSpPr/>
                    <p:nvPr/>
                  </p:nvGrpSpPr>
                  <p:grpSpPr>
                    <a:xfrm>
                      <a:off x="-127211" y="0"/>
                      <a:ext cx="4724611" cy="1896533"/>
                      <a:chOff x="-127211" y="0"/>
                      <a:chExt cx="4724611" cy="1896533"/>
                    </a:xfrm>
                  </p:grpSpPr>
                  <p:sp>
                    <p:nvSpPr>
                      <p:cNvPr id="39" name="Rectangle 38"/>
                      <p:cNvSpPr/>
                      <p:nvPr/>
                    </p:nvSpPr>
                    <p:spPr>
                      <a:xfrm>
                        <a:off x="-127211" y="0"/>
                        <a:ext cx="4724611" cy="189653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l-GR"/>
                      </a:p>
                    </p:txBody>
                  </p:sp>
                  <p:pic>
                    <p:nvPicPr>
                      <p:cNvPr id="40" name="Picture 39" descr="HX711 A/D 24-bit Converter - Load Cell Amplifier for Weighing Sensor for Arduino"/>
                      <p:cNvPicPr>
                        <a:picLocks noChangeAspect="1"/>
                      </p:cNvPicPr>
                      <p:nvPr/>
                    </p:nvPicPr>
                    <p:blipFill rotWithShape="1">
                      <a:blip r:embed="rId3">
                        <a:extLst>
                          <a:ext uri="{28A0092B-C50C-407E-A947-70E740481C1C}">
                            <a14:useLocalDpi xmlns:a14="http://schemas.microsoft.com/office/drawing/2010/main" val="0"/>
                          </a:ext>
                        </a:extLst>
                      </a:blip>
                      <a:srcRect l="8000" t="33334" r="18000" b="21374"/>
                      <a:stretch/>
                    </p:blipFill>
                    <p:spPr bwMode="auto">
                      <a:xfrm>
                        <a:off x="812800" y="84666"/>
                        <a:ext cx="2819400" cy="1695450"/>
                      </a:xfrm>
                      <a:prstGeom prst="rect">
                        <a:avLst/>
                      </a:prstGeom>
                      <a:noFill/>
                      <a:ln>
                        <a:noFill/>
                      </a:ln>
                      <a:extLst>
                        <a:ext uri="{53640926-AAD7-44D8-BBD7-CCE9431645EC}">
                          <a14:shadowObscured xmlns:a14="http://schemas.microsoft.com/office/drawing/2010/main"/>
                        </a:ext>
                      </a:extLst>
                    </p:spPr>
                  </p:pic>
                  <p:cxnSp>
                    <p:nvCxnSpPr>
                      <p:cNvPr id="41" name="Straight Connector 40"/>
                      <p:cNvCxnSpPr/>
                      <p:nvPr/>
                    </p:nvCxnSpPr>
                    <p:spPr>
                      <a:xfrm>
                        <a:off x="127000" y="414866"/>
                        <a:ext cx="6802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27000" y="635000"/>
                        <a:ext cx="6802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27000" y="855133"/>
                        <a:ext cx="6800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27000" y="1075266"/>
                        <a:ext cx="68008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p:nvPr/>
                  </p:nvCxnSpPr>
                  <p:spPr>
                    <a:xfrm>
                      <a:off x="3632200" y="584200"/>
                      <a:ext cx="680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632200" y="1253066"/>
                      <a:ext cx="6800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32200" y="804333"/>
                      <a:ext cx="680085"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632200" y="1024466"/>
                      <a:ext cx="680085"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 name="Text Box 2"/>
                  <p:cNvSpPr txBox="1">
                    <a:spLocks noChangeArrowheads="1"/>
                  </p:cNvSpPr>
                  <p:nvPr/>
                </p:nvSpPr>
                <p:spPr bwMode="auto">
                  <a:xfrm>
                    <a:off x="8466" y="499534"/>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2"/>
                  <p:cNvSpPr txBox="1">
                    <a:spLocks noChangeArrowheads="1"/>
                  </p:cNvSpPr>
                  <p:nvPr/>
                </p:nvSpPr>
                <p:spPr bwMode="auto">
                  <a:xfrm>
                    <a:off x="8466" y="948267"/>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2"/>
                  <p:cNvSpPr txBox="1">
                    <a:spLocks noChangeArrowheads="1"/>
                  </p:cNvSpPr>
                  <p:nvPr/>
                </p:nvSpPr>
                <p:spPr bwMode="auto">
                  <a:xfrm>
                    <a:off x="4419600" y="889000"/>
                    <a:ext cx="304800" cy="2698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2"/>
                  <p:cNvSpPr txBox="1">
                    <a:spLocks noChangeArrowheads="1"/>
                  </p:cNvSpPr>
                  <p:nvPr/>
                </p:nvSpPr>
                <p:spPr bwMode="auto">
                  <a:xfrm>
                    <a:off x="4419600" y="1126067"/>
                    <a:ext cx="304800" cy="2698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6" name="Text Box 2"/>
                <p:cNvSpPr txBox="1">
                  <a:spLocks noChangeArrowheads="1"/>
                </p:cNvSpPr>
                <p:nvPr/>
              </p:nvSpPr>
              <p:spPr bwMode="auto">
                <a:xfrm>
                  <a:off x="8466" y="287867"/>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2"/>
                <p:cNvSpPr txBox="1">
                  <a:spLocks noChangeArrowheads="1"/>
                </p:cNvSpPr>
                <p:nvPr/>
              </p:nvSpPr>
              <p:spPr bwMode="auto">
                <a:xfrm>
                  <a:off x="8466" y="719667"/>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2"/>
                <p:cNvSpPr txBox="1">
                  <a:spLocks noChangeArrowheads="1"/>
                </p:cNvSpPr>
                <p:nvPr/>
              </p:nvSpPr>
              <p:spPr bwMode="auto">
                <a:xfrm>
                  <a:off x="4419600" y="668867"/>
                  <a:ext cx="304800" cy="2698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4" name="Text Box 2"/>
              <p:cNvSpPr txBox="1">
                <a:spLocks noChangeArrowheads="1"/>
              </p:cNvSpPr>
              <p:nvPr/>
            </p:nvSpPr>
            <p:spPr bwMode="auto">
              <a:xfrm>
                <a:off x="4419600" y="440267"/>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5</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2" name="Text Box 2"/>
            <p:cNvSpPr txBox="1">
              <a:spLocks noChangeArrowheads="1"/>
            </p:cNvSpPr>
            <p:nvPr/>
          </p:nvSpPr>
          <p:spPr bwMode="auto">
            <a:xfrm>
              <a:off x="4250267" y="39291"/>
              <a:ext cx="2573835" cy="213035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1</a:t>
              </a:r>
              <a:r>
                <a:rPr lang="el-GR" sz="1000" dirty="0">
                  <a:effectLst/>
                  <a:latin typeface="Calibri" panose="020F0502020204030204" pitchFamily="34" charset="0"/>
                  <a:ea typeface="Calibri" panose="020F0502020204030204" pitchFamily="34" charset="0"/>
                  <a:cs typeface="Times New Roman" panose="02020603050405020304" pitchFamily="18" charset="0"/>
                </a:rPr>
                <a:t>) Κόκκινο καλώδιο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(excitation +)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load cell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2</a:t>
              </a:r>
              <a:r>
                <a:rPr lang="el-GR" sz="1000" dirty="0">
                  <a:effectLst/>
                  <a:latin typeface="Calibri" panose="020F0502020204030204" pitchFamily="34" charset="0"/>
                  <a:ea typeface="Calibri" panose="020F0502020204030204" pitchFamily="34" charset="0"/>
                  <a:cs typeface="Times New Roman" panose="02020603050405020304" pitchFamily="18" charset="0"/>
                </a:rPr>
                <a:t>) Μαύρο καλώδιο </a:t>
              </a:r>
              <a:r>
                <a:rPr lang="en-US" sz="1000" dirty="0">
                  <a:latin typeface="Calibri" panose="020F0502020204030204" pitchFamily="34" charset="0"/>
                  <a:ea typeface="Calibri" panose="020F0502020204030204" pitchFamily="34" charset="0"/>
                  <a:cs typeface="Times New Roman" panose="02020603050405020304" pitchFamily="18" charset="0"/>
                </a:rPr>
                <a:t>(excitation </a:t>
              </a:r>
              <a:r>
                <a:rPr lang="en-US" sz="1000" dirty="0" smtClean="0">
                  <a:latin typeface="Calibri" panose="020F0502020204030204" pitchFamily="34" charset="0"/>
                  <a:ea typeface="Calibri" panose="020F0502020204030204" pitchFamily="34" charset="0"/>
                  <a:cs typeface="Times New Roman" panose="02020603050405020304" pitchFamily="18" charset="0"/>
                </a:rPr>
                <a:t>-)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load cell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3</a:t>
              </a:r>
              <a:r>
                <a:rPr lang="el-GR" sz="1000" dirty="0">
                  <a:effectLst/>
                  <a:latin typeface="Calibri" panose="020F0502020204030204" pitchFamily="34" charset="0"/>
                  <a:ea typeface="Calibri" panose="020F0502020204030204" pitchFamily="34" charset="0"/>
                  <a:cs typeface="Times New Roman" panose="02020603050405020304" pitchFamily="18" charset="0"/>
                </a:rPr>
                <a:t>) Άσπρο καλώδιο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(signal -)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load cell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4</a:t>
              </a:r>
              <a:r>
                <a:rPr lang="el-GR" sz="1000" dirty="0">
                  <a:effectLst/>
                  <a:latin typeface="Calibri" panose="020F0502020204030204" pitchFamily="34" charset="0"/>
                  <a:ea typeface="Calibri" panose="020F0502020204030204" pitchFamily="34" charset="0"/>
                  <a:cs typeface="Times New Roman" panose="02020603050405020304" pitchFamily="18" charset="0"/>
                </a:rPr>
                <a:t>) Πράσινο καλώδιο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(signal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load cell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5</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l-GR" sz="1000" dirty="0">
                  <a:effectLst/>
                  <a:latin typeface="Calibri" panose="020F0502020204030204" pitchFamily="34" charset="0"/>
                  <a:ea typeface="Calibri" panose="020F0502020204030204" pitchFamily="34" charset="0"/>
                  <a:cs typeface="Times New Roman" panose="02020603050405020304" pitchFamily="18" charset="0"/>
                </a:rPr>
                <a:t>Κοινό </a:t>
              </a:r>
              <a:r>
                <a:rPr lang="en-US" sz="1000" dirty="0">
                  <a:effectLst/>
                  <a:latin typeface="Calibri" panose="020F0502020204030204" pitchFamily="34" charset="0"/>
                  <a:ea typeface="Calibri" panose="020F0502020204030204" pitchFamily="34" charset="0"/>
                  <a:cs typeface="Times New Roman" panose="02020603050405020304" pitchFamily="18" charset="0"/>
                </a:rPr>
                <a:t>GND</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6</a:t>
              </a:r>
              <a:r>
                <a:rPr lang="en-US" sz="1000" dirty="0">
                  <a:effectLst/>
                  <a:latin typeface="Calibri" panose="020F0502020204030204" pitchFamily="34" charset="0"/>
                  <a:ea typeface="Calibri" panose="020F0502020204030204" pitchFamily="34" charset="0"/>
                  <a:cs typeface="Times New Roman" panose="02020603050405020304" pitchFamily="18" charset="0"/>
                </a:rPr>
                <a:t>) Digital pin 4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Arduino UNO</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7</a:t>
              </a:r>
              <a:r>
                <a:rPr lang="en-US" sz="1000" dirty="0">
                  <a:effectLst/>
                  <a:latin typeface="Calibri" panose="020F0502020204030204" pitchFamily="34" charset="0"/>
                  <a:ea typeface="Calibri" panose="020F0502020204030204" pitchFamily="34" charset="0"/>
                  <a:cs typeface="Times New Roman" panose="02020603050405020304" pitchFamily="18" charset="0"/>
                </a:rPr>
                <a:t>) Digital pin 5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Arduino UNO</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8</a:t>
              </a:r>
              <a:r>
                <a:rPr lang="en-US" sz="1000" dirty="0">
                  <a:effectLst/>
                  <a:latin typeface="Calibri" panose="020F0502020204030204" pitchFamily="34" charset="0"/>
                  <a:ea typeface="Calibri" panose="020F0502020204030204" pitchFamily="34" charset="0"/>
                  <a:cs typeface="Times New Roman" panose="02020603050405020304" pitchFamily="18" charset="0"/>
                </a:rPr>
                <a:t>) 5 V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Arduino Mega 2560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34" name="Group 1033"/>
          <p:cNvGrpSpPr/>
          <p:nvPr/>
        </p:nvGrpSpPr>
        <p:grpSpPr>
          <a:xfrm>
            <a:off x="333572" y="2197384"/>
            <a:ext cx="4576665" cy="4135066"/>
            <a:chOff x="438175" y="1886415"/>
            <a:chExt cx="4576665" cy="4135066"/>
          </a:xfrm>
        </p:grpSpPr>
        <p:grpSp>
          <p:nvGrpSpPr>
            <p:cNvPr id="1033" name="Group 1032"/>
            <p:cNvGrpSpPr/>
            <p:nvPr/>
          </p:nvGrpSpPr>
          <p:grpSpPr>
            <a:xfrm>
              <a:off x="438175" y="1886415"/>
              <a:ext cx="4576665" cy="2927217"/>
              <a:chOff x="438175" y="1886415"/>
              <a:chExt cx="4576665" cy="2927217"/>
            </a:xfrm>
          </p:grpSpPr>
          <p:sp>
            <p:nvSpPr>
              <p:cNvPr id="75" name="Rectangle 74"/>
              <p:cNvSpPr/>
              <p:nvPr/>
            </p:nvSpPr>
            <p:spPr>
              <a:xfrm>
                <a:off x="438175" y="1886415"/>
                <a:ext cx="4576665" cy="292721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l-GR"/>
              </a:p>
            </p:txBody>
          </p:sp>
          <p:grpSp>
            <p:nvGrpSpPr>
              <p:cNvPr id="1032" name="Group 1031"/>
              <p:cNvGrpSpPr/>
              <p:nvPr/>
            </p:nvGrpSpPr>
            <p:grpSpPr>
              <a:xfrm>
                <a:off x="438175" y="1982114"/>
                <a:ext cx="4472062" cy="2735817"/>
                <a:chOff x="459939" y="2346722"/>
                <a:chExt cx="4472062" cy="2735817"/>
              </a:xfrm>
            </p:grpSpPr>
            <p:pic>
              <p:nvPicPr>
                <p:cNvPr id="3" name="Picture 2"/>
                <p:cNvPicPr>
                  <a:picLocks noChangeAspect="1"/>
                </p:cNvPicPr>
                <p:nvPr/>
              </p:nvPicPr>
              <p:blipFill rotWithShape="1">
                <a:blip r:embed="rId4"/>
                <a:srcRect l="10075"/>
                <a:stretch/>
              </p:blipFill>
              <p:spPr>
                <a:xfrm>
                  <a:off x="1539817" y="2346722"/>
                  <a:ext cx="3392184" cy="2735817"/>
                </a:xfrm>
                <a:prstGeom prst="rect">
                  <a:avLst/>
                </a:prstGeom>
              </p:spPr>
            </p:pic>
            <p:cxnSp>
              <p:nvCxnSpPr>
                <p:cNvPr id="47" name="Straight Connector 46"/>
                <p:cNvCxnSpPr/>
                <p:nvPr/>
              </p:nvCxnSpPr>
              <p:spPr>
                <a:xfrm>
                  <a:off x="735106" y="3568051"/>
                  <a:ext cx="813673" cy="1735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35106" y="3415570"/>
                  <a:ext cx="822638" cy="245012"/>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35106" y="3754193"/>
                  <a:ext cx="804709" cy="59155"/>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53" name="Text Box 2"/>
                <p:cNvSpPr txBox="1">
                  <a:spLocks noChangeArrowheads="1"/>
                </p:cNvSpPr>
                <p:nvPr/>
              </p:nvSpPr>
              <p:spPr bwMode="auto">
                <a:xfrm>
                  <a:off x="459939" y="3439580"/>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dirty="0" smtClean="0">
                      <a:effectLst/>
                      <a:latin typeface="Calibri" panose="020F0502020204030204" pitchFamily="34" charset="0"/>
                      <a:ea typeface="Calibri" panose="020F0502020204030204" pitchFamily="34" charset="0"/>
                      <a:cs typeface="Times New Roman" panose="02020603050405020304" pitchFamily="18" charset="0"/>
                    </a:rPr>
                    <a:t>2</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2"/>
                <p:cNvSpPr txBox="1">
                  <a:spLocks noChangeArrowheads="1"/>
                </p:cNvSpPr>
                <p:nvPr/>
              </p:nvSpPr>
              <p:spPr bwMode="auto">
                <a:xfrm>
                  <a:off x="459939" y="3234265"/>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
                <p:cNvSpPr txBox="1">
                  <a:spLocks noChangeArrowheads="1"/>
                </p:cNvSpPr>
                <p:nvPr/>
              </p:nvSpPr>
              <p:spPr bwMode="auto">
                <a:xfrm>
                  <a:off x="459939" y="3654833"/>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dirty="0" smtClean="0">
                      <a:effectLst/>
                      <a:latin typeface="Calibri" panose="020F0502020204030204" pitchFamily="34" charset="0"/>
                      <a:ea typeface="Calibri" panose="020F0502020204030204" pitchFamily="34" charset="0"/>
                      <a:cs typeface="Times New Roman" panose="02020603050405020304" pitchFamily="18" charset="0"/>
                    </a:rPr>
                    <a:t>3</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73" name="Text Box 2"/>
            <p:cNvSpPr txBox="1">
              <a:spLocks noChangeArrowheads="1"/>
            </p:cNvSpPr>
            <p:nvPr/>
          </p:nvSpPr>
          <p:spPr bwMode="auto">
            <a:xfrm>
              <a:off x="1083058" y="4851005"/>
              <a:ext cx="3286898" cy="117047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1</a:t>
              </a:r>
              <a:r>
                <a:rPr lang="el-GR" sz="1000" dirty="0">
                  <a:effectLst/>
                  <a:latin typeface="Calibri" panose="020F0502020204030204" pitchFamily="34" charset="0"/>
                  <a:ea typeface="Calibri" panose="020F0502020204030204" pitchFamily="34" charset="0"/>
                  <a:cs typeface="Times New Roman" panose="02020603050405020304" pitchFamily="18" charset="0"/>
                </a:rPr>
                <a:t>)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Κοινό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GND</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2</a:t>
              </a:r>
              <a:r>
                <a:rPr lang="el-GR"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6 V </a:t>
              </a:r>
              <a:r>
                <a:rPr lang="en-US" sz="1000" dirty="0" smtClean="0">
                  <a:latin typeface="Calibri" panose="020F0502020204030204" pitchFamily="34" charset="0"/>
                  <a:ea typeface="Calibri" panose="020F0502020204030204" pitchFamily="34" charset="0"/>
                  <a:cs typeface="Times New Roman" panose="02020603050405020304" pitchFamily="18" charset="0"/>
                </a:rPr>
                <a:t>DC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του τροφοδοτικού</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3</a:t>
              </a:r>
              <a:r>
                <a:rPr lang="en-US" sz="1000" dirty="0">
                  <a:latin typeface="Calibri" panose="020F0502020204030204" pitchFamily="34" charset="0"/>
                  <a:ea typeface="Calibri" panose="020F0502020204030204" pitchFamily="34" charset="0"/>
                  <a:cs typeface="Times New Roman" panose="02020603050405020304" pitchFamily="18" charset="0"/>
                </a:rPr>
                <a:t>) PWM pin 7 </a:t>
              </a:r>
              <a:r>
                <a:rPr lang="el-GR" sz="1000" dirty="0">
                  <a:latin typeface="Calibri" panose="020F0502020204030204" pitchFamily="34" charset="0"/>
                  <a:ea typeface="Calibri" panose="020F0502020204030204" pitchFamily="34" charset="0"/>
                  <a:cs typeface="Times New Roman" panose="02020603050405020304" pitchFamily="18" charset="0"/>
                </a:rPr>
                <a:t>του </a:t>
              </a:r>
              <a:r>
                <a:rPr lang="en-US" sz="1000" dirty="0">
                  <a:latin typeface="Calibri" panose="020F0502020204030204" pitchFamily="34" charset="0"/>
                  <a:ea typeface="Calibri" panose="020F0502020204030204" pitchFamily="34" charset="0"/>
                  <a:cs typeface="Times New Roman" panose="02020603050405020304" pitchFamily="18" charset="0"/>
                </a:rPr>
                <a:t>Arduino Mega 2560 </a:t>
              </a:r>
              <a:r>
                <a:rPr lang="el-GR" sz="1000" dirty="0">
                  <a:latin typeface="Calibri" panose="020F0502020204030204" pitchFamily="34" charset="0"/>
                  <a:ea typeface="Calibri" panose="020F0502020204030204" pitchFamily="34" charset="0"/>
                  <a:cs typeface="Times New Roman" panose="02020603050405020304" pitchFamily="18" charset="0"/>
                </a:rPr>
                <a:t>αν πρόκειται για την περιστροφική </a:t>
              </a:r>
              <a:r>
                <a:rPr lang="el-GR" sz="1000" dirty="0" smtClean="0">
                  <a:latin typeface="Calibri" panose="020F0502020204030204" pitchFamily="34" charset="0"/>
                  <a:ea typeface="Calibri" panose="020F0502020204030204" pitchFamily="34" charset="0"/>
                  <a:cs typeface="Times New Roman" panose="02020603050405020304" pitchFamily="18" charset="0"/>
                </a:rPr>
                <a:t>άρθρωση του ρομποτικού βραχίονα, </a:t>
              </a:r>
              <a:r>
                <a:rPr lang="el-GR" sz="1000" dirty="0">
                  <a:latin typeface="Calibri" panose="020F0502020204030204" pitchFamily="34" charset="0"/>
                  <a:ea typeface="Calibri" panose="020F0502020204030204" pitchFamily="34" charset="0"/>
                  <a:cs typeface="Times New Roman" panose="02020603050405020304" pitchFamily="18" charset="0"/>
                </a:rPr>
                <a:t>αλλιώς </a:t>
              </a:r>
              <a:r>
                <a:rPr lang="en-US" sz="1000" dirty="0">
                  <a:latin typeface="Calibri" panose="020F0502020204030204" pitchFamily="34" charset="0"/>
                  <a:ea typeface="Calibri" panose="020F0502020204030204" pitchFamily="34" charset="0"/>
                  <a:cs typeface="Times New Roman" panose="02020603050405020304" pitchFamily="18" charset="0"/>
                </a:rPr>
                <a:t>PWM pin </a:t>
              </a:r>
              <a:r>
                <a:rPr lang="el-GR" sz="1000" dirty="0">
                  <a:latin typeface="Calibri" panose="020F0502020204030204" pitchFamily="34" charset="0"/>
                  <a:ea typeface="Calibri" panose="020F0502020204030204" pitchFamily="34" charset="0"/>
                  <a:cs typeface="Times New Roman" panose="02020603050405020304" pitchFamily="18" charset="0"/>
                </a:rPr>
                <a:t>8 αν πρόκειται για την πρισματική άρθρωση</a:t>
              </a:r>
            </a:p>
          </p:txBody>
        </p:sp>
      </p:grpSp>
    </p:spTree>
    <p:extLst>
      <p:ext uri="{BB962C8B-B14F-4D97-AF65-F5344CB8AC3E}">
        <p14:creationId xmlns:p14="http://schemas.microsoft.com/office/powerpoint/2010/main" val="3588198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Τελική ολοκληρωμένη διάταξη</a:t>
            </a:r>
            <a:endParaRPr lang="el-GR" sz="4000" dirty="0"/>
          </a:p>
        </p:txBody>
      </p:sp>
      <p:grpSp>
        <p:nvGrpSpPr>
          <p:cNvPr id="7" name="Group 6"/>
          <p:cNvGrpSpPr/>
          <p:nvPr/>
        </p:nvGrpSpPr>
        <p:grpSpPr>
          <a:xfrm>
            <a:off x="614045" y="2116138"/>
            <a:ext cx="5274310" cy="3946525"/>
            <a:chOff x="0" y="0"/>
            <a:chExt cx="5274310" cy="3946525"/>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274310" cy="3946525"/>
            </a:xfrm>
            <a:prstGeom prst="rect">
              <a:avLst/>
            </a:prstGeom>
          </p:spPr>
        </p:pic>
        <p:sp>
          <p:nvSpPr>
            <p:cNvPr id="9" name="Text Box 2"/>
            <p:cNvSpPr txBox="1">
              <a:spLocks noChangeArrowheads="1"/>
            </p:cNvSpPr>
            <p:nvPr/>
          </p:nvSpPr>
          <p:spPr bwMode="auto">
            <a:xfrm>
              <a:off x="4121727" y="3629891"/>
              <a:ext cx="1114425" cy="281305"/>
            </a:xfrm>
            <a:prstGeom prst="rect">
              <a:avLst/>
            </a:prstGeom>
            <a:solidFill>
              <a:schemeClr val="tx1"/>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κάτοψη</a:t>
              </a:r>
              <a:endParaRPr lang="el-GR"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 name="Group 9"/>
          <p:cNvGrpSpPr/>
          <p:nvPr/>
        </p:nvGrpSpPr>
        <p:grpSpPr>
          <a:xfrm>
            <a:off x="6333067" y="2116138"/>
            <a:ext cx="5274310" cy="3946525"/>
            <a:chOff x="0" y="0"/>
            <a:chExt cx="5274310" cy="3946525"/>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274310" cy="3946525"/>
            </a:xfrm>
            <a:prstGeom prst="rect">
              <a:avLst/>
            </a:prstGeom>
          </p:spPr>
        </p:pic>
        <p:sp>
          <p:nvSpPr>
            <p:cNvPr id="12" name="Text Box 2"/>
            <p:cNvSpPr txBox="1">
              <a:spLocks noChangeArrowheads="1"/>
            </p:cNvSpPr>
            <p:nvPr/>
          </p:nvSpPr>
          <p:spPr bwMode="auto">
            <a:xfrm>
              <a:off x="4121727" y="34637"/>
              <a:ext cx="1114425" cy="281305"/>
            </a:xfrm>
            <a:prstGeom prst="rect">
              <a:avLst/>
            </a:prstGeom>
            <a:solidFill>
              <a:schemeClr val="tx1"/>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πρόσοψη</a:t>
              </a:r>
              <a:endParaRPr lang="el-GR"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094650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Γραφική διεπαφή </a:t>
            </a:r>
            <a:r>
              <a:rPr lang="en-US" sz="4000" dirty="0" smtClean="0"/>
              <a:t>(Front Panel) </a:t>
            </a:r>
            <a:r>
              <a:rPr lang="el-GR" sz="4000" dirty="0" smtClean="0"/>
              <a:t>στο </a:t>
            </a:r>
            <a:r>
              <a:rPr lang="en-US" sz="4000" dirty="0" smtClean="0"/>
              <a:t>LabVIEW</a:t>
            </a:r>
            <a:endParaRPr lang="el-GR" sz="4000" dirty="0"/>
          </a:p>
        </p:txBody>
      </p:sp>
      <p:grpSp>
        <p:nvGrpSpPr>
          <p:cNvPr id="4" name="Group 3"/>
          <p:cNvGrpSpPr/>
          <p:nvPr/>
        </p:nvGrpSpPr>
        <p:grpSpPr>
          <a:xfrm>
            <a:off x="161366" y="1690688"/>
            <a:ext cx="5425180" cy="5088147"/>
            <a:chOff x="0" y="0"/>
            <a:chExt cx="5274310" cy="494665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74310" cy="4946650"/>
            </a:xfrm>
            <a:prstGeom prst="rect">
              <a:avLst/>
            </a:prstGeom>
          </p:spPr>
        </p:pic>
        <p:sp>
          <p:nvSpPr>
            <p:cNvPr id="6" name="Text Box 2"/>
            <p:cNvSpPr txBox="1">
              <a:spLocks noChangeArrowheads="1"/>
            </p:cNvSpPr>
            <p:nvPr/>
          </p:nvSpPr>
          <p:spPr bwMode="auto">
            <a:xfrm>
              <a:off x="114300" y="47625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2"/>
            <p:cNvSpPr txBox="1">
              <a:spLocks noChangeArrowheads="1"/>
            </p:cNvSpPr>
            <p:nvPr/>
          </p:nvSpPr>
          <p:spPr bwMode="auto">
            <a:xfrm>
              <a:off x="2657475" y="47625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2"/>
            <p:cNvSpPr txBox="1">
              <a:spLocks noChangeArrowheads="1"/>
            </p:cNvSpPr>
            <p:nvPr/>
          </p:nvSpPr>
          <p:spPr bwMode="auto">
            <a:xfrm>
              <a:off x="2181225" y="449580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0" name="TextBox 9"/>
          <p:cNvSpPr txBox="1"/>
          <p:nvPr/>
        </p:nvSpPr>
        <p:spPr>
          <a:xfrm>
            <a:off x="5514828" y="1690688"/>
            <a:ext cx="6677172" cy="5078313"/>
          </a:xfrm>
          <a:prstGeom prst="rect">
            <a:avLst/>
          </a:prstGeom>
          <a:noFill/>
        </p:spPr>
        <p:txBody>
          <a:bodyPr wrap="square" rtlCol="0">
            <a:spAutoFit/>
          </a:bodyPr>
          <a:lstStyle/>
          <a:p>
            <a:pPr algn="just"/>
            <a:r>
              <a:rPr lang="el-GR" dirty="0" smtClean="0"/>
              <a:t>Η γραφική διεπαφή χωρίζεται στις εξής τρεις βασικές περιοχές:</a:t>
            </a:r>
          </a:p>
          <a:p>
            <a:pPr marL="342900" indent="-342900" algn="just">
              <a:buAutoNum type="arabicParenR"/>
            </a:pPr>
            <a:r>
              <a:rPr lang="el-GR" dirty="0" smtClean="0"/>
              <a:t>Η ενότητα </a:t>
            </a:r>
            <a:r>
              <a:rPr lang="en-US" dirty="0" smtClean="0"/>
              <a:t>“</a:t>
            </a:r>
            <a:r>
              <a:rPr lang="el-GR" dirty="0" smtClean="0"/>
              <a:t>Έλεγχος ρομποτικού βραχίονα</a:t>
            </a:r>
            <a:r>
              <a:rPr lang="en-US" dirty="0" smtClean="0"/>
              <a:t>”</a:t>
            </a:r>
            <a:r>
              <a:rPr lang="el-GR" dirty="0" smtClean="0"/>
              <a:t> περιέχει όλα τα </a:t>
            </a:r>
            <a:r>
              <a:rPr lang="en-US" dirty="0" smtClean="0"/>
              <a:t>controls </a:t>
            </a:r>
            <a:r>
              <a:rPr lang="el-GR" dirty="0" smtClean="0"/>
              <a:t>του ρομποτικού βραχίονα, μέσω των οποίων ελέγχονται η θέση του τελικού στοιχείου δράσης και η λειτουργία του ηλεκτρομαγνήτη.</a:t>
            </a:r>
          </a:p>
          <a:p>
            <a:pPr marL="342900" indent="-342900" algn="just">
              <a:buAutoNum type="arabicParenR"/>
            </a:pPr>
            <a:r>
              <a:rPr lang="el-GR" dirty="0" smtClean="0"/>
              <a:t>Η ενότητα </a:t>
            </a:r>
            <a:r>
              <a:rPr lang="en-US" dirty="0" smtClean="0"/>
              <a:t>“</a:t>
            </a:r>
            <a:r>
              <a:rPr lang="el-GR" dirty="0" smtClean="0"/>
              <a:t>Έλεγχος ζυγαριάς / βαρών</a:t>
            </a:r>
            <a:r>
              <a:rPr lang="en-US" dirty="0" smtClean="0"/>
              <a:t>”</a:t>
            </a:r>
            <a:r>
              <a:rPr lang="el-GR" dirty="0" smtClean="0"/>
              <a:t> περιλαμβάνει</a:t>
            </a:r>
            <a:r>
              <a:rPr lang="en-US" dirty="0" smtClean="0"/>
              <a:t> control </a:t>
            </a:r>
            <a:r>
              <a:rPr lang="el-GR" dirty="0" smtClean="0"/>
              <a:t>πίνακα καθορισμού των αρχικών θέσεων των κουτιών, </a:t>
            </a:r>
            <a:r>
              <a:rPr lang="en-US" dirty="0" smtClean="0"/>
              <a:t>indicator </a:t>
            </a:r>
            <a:r>
              <a:rPr lang="el-GR" dirty="0" smtClean="0"/>
              <a:t>πίνακα καταγραφής των βαρών των κουτιών, </a:t>
            </a:r>
            <a:r>
              <a:rPr lang="en-US" dirty="0" smtClean="0"/>
              <a:t>indicator </a:t>
            </a:r>
            <a:r>
              <a:rPr lang="el-GR" dirty="0" smtClean="0"/>
              <a:t>πίνακες παρουσίασης των μετακινήσεων των κουτιών που λαμβάνουν χώρα κατά τη διάρκεια της αυτόματης ταξινόμησης και </a:t>
            </a:r>
            <a:r>
              <a:rPr lang="en-US" dirty="0" smtClean="0"/>
              <a:t>indicator </a:t>
            </a:r>
            <a:r>
              <a:rPr lang="el-GR" dirty="0" smtClean="0"/>
              <a:t>που δείχνει διαρκώς το τρέχον βάρος που μετράει η ζυγαριά.</a:t>
            </a:r>
          </a:p>
          <a:p>
            <a:pPr marL="342900" indent="-342900" algn="just">
              <a:buAutoNum type="arabicParenR"/>
            </a:pPr>
            <a:r>
              <a:rPr lang="el-GR" dirty="0" smtClean="0"/>
              <a:t>Η κατώτερη γενικότερη περιοχή περιλαμβάνει οδηγίες πλοήγησης στην εφαρμογή, </a:t>
            </a:r>
            <a:r>
              <a:rPr lang="en-US" dirty="0" smtClean="0"/>
              <a:t>controls </a:t>
            </a:r>
            <a:r>
              <a:rPr lang="el-GR" dirty="0" smtClean="0"/>
              <a:t>καθορισμού των σειριακών θυρών επικοινωνίας με τα </a:t>
            </a:r>
            <a:r>
              <a:rPr lang="en-US" dirty="0" smtClean="0"/>
              <a:t>arduino boards </a:t>
            </a:r>
            <a:r>
              <a:rPr lang="el-GR" dirty="0" smtClean="0"/>
              <a:t>και των </a:t>
            </a:r>
            <a:r>
              <a:rPr lang="en-US" dirty="0" smtClean="0"/>
              <a:t>pins </a:t>
            </a:r>
            <a:r>
              <a:rPr lang="el-GR" dirty="0" smtClean="0"/>
              <a:t>ελέγχου των σερβοκινητήρων και του ηλεκτρομαγνήτη, δυνατότητα εναλλαγής από χειροκίνητο έλεγχο της διάταξης σε λειτουργία αυτόματης ταξινόμησης</a:t>
            </a:r>
            <a:r>
              <a:rPr lang="en-US" dirty="0" smtClean="0"/>
              <a:t> </a:t>
            </a:r>
            <a:r>
              <a:rPr lang="el-GR" dirty="0" smtClean="0"/>
              <a:t>και κουμπί τερματισμού του προγράμματος.</a:t>
            </a:r>
            <a:endParaRPr lang="el-GR" dirty="0"/>
          </a:p>
        </p:txBody>
      </p:sp>
    </p:spTree>
    <p:extLst>
      <p:ext uri="{BB962C8B-B14F-4D97-AF65-F5344CB8AC3E}">
        <p14:creationId xmlns:p14="http://schemas.microsoft.com/office/powerpoint/2010/main" val="3108251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Κώδικας (</a:t>
            </a:r>
            <a:r>
              <a:rPr lang="en-US" sz="4000" dirty="0" smtClean="0"/>
              <a:t>Block Diagram) </a:t>
            </a:r>
            <a:r>
              <a:rPr lang="el-GR" sz="4000" dirty="0"/>
              <a:t>στο </a:t>
            </a:r>
            <a:r>
              <a:rPr lang="en-US" sz="4000" dirty="0"/>
              <a:t>LabVIEW</a:t>
            </a:r>
            <a:endParaRPr lang="el-GR" sz="4000" dirty="0"/>
          </a:p>
        </p:txBody>
      </p:sp>
      <p:sp>
        <p:nvSpPr>
          <p:cNvPr id="3" name="Content Placeholder 2"/>
          <p:cNvSpPr>
            <a:spLocks noGrp="1"/>
          </p:cNvSpPr>
          <p:nvPr>
            <p:ph idx="1"/>
          </p:nvPr>
        </p:nvSpPr>
        <p:spPr>
          <a:xfrm>
            <a:off x="838200" y="2079625"/>
            <a:ext cx="10515600" cy="3288242"/>
          </a:xfrm>
        </p:spPr>
        <p:txBody>
          <a:bodyPr/>
          <a:lstStyle/>
          <a:p>
            <a:pPr marL="0" indent="0" algn="just">
              <a:buNone/>
            </a:pPr>
            <a:r>
              <a:rPr lang="el-GR" dirty="0" smtClean="0"/>
              <a:t>Το </a:t>
            </a:r>
            <a:r>
              <a:rPr lang="en-US" dirty="0"/>
              <a:t>Block Diagram</a:t>
            </a:r>
            <a:r>
              <a:rPr lang="el-GR" dirty="0"/>
              <a:t> του </a:t>
            </a:r>
            <a:r>
              <a:rPr lang="en-US" dirty="0"/>
              <a:t>vi </a:t>
            </a:r>
            <a:r>
              <a:rPr lang="el-GR" dirty="0"/>
              <a:t>αρχείου συνίσταται από δύο κύρια </a:t>
            </a:r>
            <a:r>
              <a:rPr lang="en-US" dirty="0"/>
              <a:t>while loops</a:t>
            </a:r>
            <a:r>
              <a:rPr lang="el-GR" dirty="0"/>
              <a:t>. Το πρώτο χρησιμεύει για τον έλεγχο των δύο σερβοκινητήρων και του </a:t>
            </a:r>
            <a:r>
              <a:rPr lang="el-GR" dirty="0" smtClean="0"/>
              <a:t>ηλεκτρομαγνήτη </a:t>
            </a:r>
            <a:r>
              <a:rPr lang="el-GR" dirty="0"/>
              <a:t>που γίνεται μέσω του </a:t>
            </a:r>
            <a:r>
              <a:rPr lang="en-US" dirty="0"/>
              <a:t>Arduino Mega</a:t>
            </a:r>
            <a:r>
              <a:rPr lang="el-GR" dirty="0"/>
              <a:t> 2560, καθώς και για την ανάγνωση της μέτρησης της ζυγαριάς με την αξιοποίηση των σειριακών δεδομένων που λαμβάνονται από το </a:t>
            </a:r>
            <a:r>
              <a:rPr lang="en-US" dirty="0"/>
              <a:t>Arduino UNO</a:t>
            </a:r>
            <a:r>
              <a:rPr lang="el-GR" dirty="0"/>
              <a:t>. Το δεύτερο </a:t>
            </a:r>
            <a:r>
              <a:rPr lang="en-US" dirty="0"/>
              <a:t>while loop</a:t>
            </a:r>
            <a:r>
              <a:rPr lang="el-GR" dirty="0"/>
              <a:t> περιέχει τη λογική που ακολουθείται στη λειτουργία της αυτόματης ταξινόμησης </a:t>
            </a:r>
            <a:r>
              <a:rPr lang="el-GR" dirty="0" smtClean="0"/>
              <a:t>των </a:t>
            </a:r>
            <a:r>
              <a:rPr lang="el-GR" dirty="0"/>
              <a:t>κουτιών βάσει του βάρους τους</a:t>
            </a:r>
            <a:r>
              <a:rPr lang="el-GR" dirty="0" smtClean="0"/>
              <a:t>.</a:t>
            </a:r>
            <a:endParaRPr lang="el-GR" dirty="0"/>
          </a:p>
          <a:p>
            <a:pPr marL="0" indent="0" algn="just">
              <a:buNone/>
            </a:pPr>
            <a:endParaRPr lang="el-GR" dirty="0"/>
          </a:p>
        </p:txBody>
      </p:sp>
    </p:spTree>
    <p:extLst>
      <p:ext uri="{BB962C8B-B14F-4D97-AF65-F5344CB8AC3E}">
        <p14:creationId xmlns:p14="http://schemas.microsoft.com/office/powerpoint/2010/main" val="561135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Κώδικας (</a:t>
            </a:r>
            <a:r>
              <a:rPr lang="en-US" sz="4000" dirty="0"/>
              <a:t>Block Diagram) </a:t>
            </a:r>
            <a:r>
              <a:rPr lang="el-GR" sz="4000" dirty="0"/>
              <a:t>στο </a:t>
            </a:r>
            <a:r>
              <a:rPr lang="en-US" sz="4000" dirty="0" smtClean="0"/>
              <a:t>LabVIEW</a:t>
            </a:r>
            <a:br>
              <a:rPr lang="en-US" sz="4000" dirty="0" smtClean="0"/>
            </a:br>
            <a:r>
              <a:rPr lang="en-US" sz="4000" dirty="0" smtClean="0"/>
              <a:t>1. </a:t>
            </a:r>
            <a:r>
              <a:rPr lang="el-GR" sz="4000" dirty="0" smtClean="0"/>
              <a:t>Πρώτο </a:t>
            </a:r>
            <a:r>
              <a:rPr lang="en-US" sz="4000" dirty="0" smtClean="0"/>
              <a:t>while loop</a:t>
            </a:r>
            <a:r>
              <a:rPr lang="el-GR" sz="4000" dirty="0" smtClean="0"/>
              <a:t>, </a:t>
            </a:r>
            <a:r>
              <a:rPr lang="el-GR" sz="4000" dirty="0"/>
              <a:t>αρχικοποιήσεις</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89393" y="2070951"/>
            <a:ext cx="8413209" cy="2530059"/>
          </a:xfrm>
          <a:prstGeom prst="rect">
            <a:avLst/>
          </a:prstGeom>
        </p:spPr>
      </p:pic>
      <p:sp>
        <p:nvSpPr>
          <p:cNvPr id="3" name="Rectangle 2"/>
          <p:cNvSpPr/>
          <p:nvPr/>
        </p:nvSpPr>
        <p:spPr>
          <a:xfrm>
            <a:off x="1084725" y="4864732"/>
            <a:ext cx="10022544" cy="1631216"/>
          </a:xfrm>
          <a:prstGeom prst="rect">
            <a:avLst/>
          </a:prstGeom>
        </p:spPr>
        <p:txBody>
          <a:bodyPr wrap="square">
            <a:spAutoFit/>
          </a:bodyPr>
          <a:lstStyle/>
          <a:p>
            <a:pPr algn="just"/>
            <a:r>
              <a:rPr lang="el-GR" sz="2000" dirty="0">
                <a:latin typeface="Calibri" panose="020F0502020204030204" pitchFamily="34" charset="0"/>
                <a:ea typeface="Calibri" panose="020F0502020204030204" pitchFamily="34" charset="0"/>
                <a:cs typeface="Times New Roman" panose="02020603050405020304" pitchFamily="18" charset="0"/>
              </a:rPr>
              <a:t>Αμέσως μόλις τρέξει </a:t>
            </a:r>
            <a:r>
              <a:rPr lang="el-GR" sz="2000" dirty="0" smtClean="0">
                <a:latin typeface="Calibri" panose="020F0502020204030204" pitchFamily="34" charset="0"/>
                <a:ea typeface="Calibri" panose="020F0502020204030204" pitchFamily="34" charset="0"/>
                <a:cs typeface="Times New Roman" panose="02020603050405020304" pitchFamily="18" charset="0"/>
              </a:rPr>
              <a:t>η εφαρμογή, δίνω </a:t>
            </a:r>
            <a:r>
              <a:rPr lang="el-GR" sz="2000" dirty="0">
                <a:latin typeface="Calibri" panose="020F0502020204030204" pitchFamily="34" charset="0"/>
                <a:ea typeface="Calibri" panose="020F0502020204030204" pitchFamily="34" charset="0"/>
                <a:cs typeface="Times New Roman" panose="02020603050405020304" pitchFamily="18" charset="0"/>
              </a:rPr>
              <a:t>τις αρχικές ουδέτερες τιμές (0 και </a:t>
            </a:r>
            <a:r>
              <a:rPr lang="en-US" sz="2000" dirty="0">
                <a:latin typeface="Calibri" panose="020F0502020204030204" pitchFamily="34" charset="0"/>
                <a:ea typeface="Calibri" panose="020F0502020204030204" pitchFamily="34" charset="0"/>
                <a:cs typeface="Times New Roman" panose="02020603050405020304" pitchFamily="18" charset="0"/>
              </a:rPr>
              <a:t>False</a:t>
            </a:r>
            <a:r>
              <a:rPr lang="el-GR" sz="2000" dirty="0">
                <a:latin typeface="Calibri" panose="020F0502020204030204" pitchFamily="34" charset="0"/>
                <a:ea typeface="Calibri" panose="020F0502020204030204" pitchFamily="34" charset="0"/>
                <a:cs typeface="Times New Roman" panose="02020603050405020304" pitchFamily="18" charset="0"/>
              </a:rPr>
              <a:t>) στα </a:t>
            </a:r>
            <a:r>
              <a:rPr lang="en-US" sz="2000" dirty="0">
                <a:latin typeface="Calibri" panose="020F0502020204030204" pitchFamily="34" charset="0"/>
                <a:ea typeface="Calibri" panose="020F0502020204030204" pitchFamily="34" charset="0"/>
                <a:cs typeface="Times New Roman" panose="02020603050405020304" pitchFamily="18" charset="0"/>
              </a:rPr>
              <a:t>controls </a:t>
            </a:r>
            <a:r>
              <a:rPr lang="el-GR" sz="2000" dirty="0">
                <a:latin typeface="Calibri" panose="020F0502020204030204" pitchFamily="34" charset="0"/>
                <a:ea typeface="Calibri" panose="020F0502020204030204" pitchFamily="34" charset="0"/>
                <a:cs typeface="Times New Roman" panose="02020603050405020304" pitchFamily="18" charset="0"/>
              </a:rPr>
              <a:t>και </a:t>
            </a:r>
            <a:r>
              <a:rPr lang="en-US" sz="2000" dirty="0">
                <a:latin typeface="Calibri" panose="020F0502020204030204" pitchFamily="34" charset="0"/>
                <a:ea typeface="Calibri" panose="020F0502020204030204" pitchFamily="34" charset="0"/>
                <a:cs typeface="Times New Roman" panose="02020603050405020304" pitchFamily="18" charset="0"/>
              </a:rPr>
              <a:t>indicators </a:t>
            </a:r>
            <a:r>
              <a:rPr lang="el-GR" sz="2000" dirty="0">
                <a:latin typeface="Calibri" panose="020F0502020204030204" pitchFamily="34" charset="0"/>
                <a:ea typeface="Calibri" panose="020F0502020204030204" pitchFamily="34" charset="0"/>
                <a:cs typeface="Times New Roman" panose="02020603050405020304" pitchFamily="18" charset="0"/>
              </a:rPr>
              <a:t>του </a:t>
            </a:r>
            <a:r>
              <a:rPr lang="en-US" sz="2000" dirty="0">
                <a:latin typeface="Calibri" panose="020F0502020204030204" pitchFamily="34" charset="0"/>
                <a:ea typeface="Calibri" panose="020F0502020204030204" pitchFamily="34" charset="0"/>
                <a:cs typeface="Times New Roman" panose="02020603050405020304" pitchFamily="18" charset="0"/>
              </a:rPr>
              <a:t>Front Panel</a:t>
            </a:r>
            <a:r>
              <a:rPr lang="el-GR" sz="2000" dirty="0">
                <a:latin typeface="Calibri" panose="020F0502020204030204" pitchFamily="34" charset="0"/>
                <a:ea typeface="Calibri" panose="020F0502020204030204" pitchFamily="34" charset="0"/>
                <a:cs typeface="Times New Roman" panose="02020603050405020304" pitchFamily="18" charset="0"/>
              </a:rPr>
              <a:t>. Επιπλέον, απενεργοποιώ τα </a:t>
            </a:r>
            <a:r>
              <a:rPr lang="en-US" sz="2000" dirty="0">
                <a:latin typeface="Calibri" panose="020F0502020204030204" pitchFamily="34" charset="0"/>
                <a:ea typeface="Calibri" panose="020F0502020204030204" pitchFamily="34" charset="0"/>
                <a:cs typeface="Times New Roman" panose="02020603050405020304" pitchFamily="18" charset="0"/>
              </a:rPr>
              <a:t>controls </a:t>
            </a:r>
            <a:r>
              <a:rPr lang="el-GR" sz="2000" dirty="0">
                <a:latin typeface="Calibri" panose="020F0502020204030204" pitchFamily="34" charset="0"/>
                <a:ea typeface="Calibri" panose="020F0502020204030204" pitchFamily="34" charset="0"/>
                <a:cs typeface="Times New Roman" panose="02020603050405020304" pitchFamily="18" charset="0"/>
              </a:rPr>
              <a:t>που ορίζουν τις θύρες σειριακής επικοινωνίας με τα δύο </a:t>
            </a:r>
            <a:r>
              <a:rPr lang="en-US" sz="2000" dirty="0" smtClean="0">
                <a:latin typeface="Calibri" panose="020F0502020204030204" pitchFamily="34" charset="0"/>
                <a:ea typeface="Calibri" panose="020F0502020204030204" pitchFamily="34" charset="0"/>
                <a:cs typeface="Times New Roman" panose="02020603050405020304" pitchFamily="18" charset="0"/>
              </a:rPr>
              <a:t>arduino boards </a:t>
            </a:r>
            <a:r>
              <a:rPr lang="el-GR" sz="2000" dirty="0" smtClean="0">
                <a:latin typeface="Calibri" panose="020F0502020204030204" pitchFamily="34" charset="0"/>
                <a:ea typeface="Calibri" panose="020F0502020204030204" pitchFamily="34" charset="0"/>
                <a:cs typeface="Times New Roman" panose="02020603050405020304" pitchFamily="18" charset="0"/>
              </a:rPr>
              <a:t>και </a:t>
            </a:r>
            <a:r>
              <a:rPr lang="el-GR" sz="2000" dirty="0">
                <a:latin typeface="Calibri" panose="020F0502020204030204" pitchFamily="34" charset="0"/>
                <a:ea typeface="Calibri" panose="020F0502020204030204" pitchFamily="34" charset="0"/>
                <a:cs typeface="Times New Roman" panose="02020603050405020304" pitchFamily="18" charset="0"/>
              </a:rPr>
              <a:t>τα </a:t>
            </a:r>
            <a:r>
              <a:rPr lang="en-US" sz="2000" dirty="0">
                <a:latin typeface="Calibri" panose="020F0502020204030204" pitchFamily="34" charset="0"/>
                <a:ea typeface="Calibri" panose="020F0502020204030204" pitchFamily="34" charset="0"/>
                <a:cs typeface="Times New Roman" panose="02020603050405020304" pitchFamily="18" charset="0"/>
              </a:rPr>
              <a:t>pins </a:t>
            </a:r>
            <a:r>
              <a:rPr lang="el-GR" sz="2000" dirty="0">
                <a:latin typeface="Calibri" panose="020F0502020204030204" pitchFamily="34" charset="0"/>
                <a:ea typeface="Calibri" panose="020F0502020204030204" pitchFamily="34" charset="0"/>
                <a:cs typeface="Times New Roman" panose="02020603050405020304" pitchFamily="18" charset="0"/>
              </a:rPr>
              <a:t>ελέγχου των δύο σερβοκινητήρων και του </a:t>
            </a:r>
            <a:r>
              <a:rPr lang="el-GR" sz="2000" dirty="0" smtClean="0">
                <a:latin typeface="Calibri" panose="020F0502020204030204" pitchFamily="34" charset="0"/>
                <a:ea typeface="Calibri" panose="020F0502020204030204" pitchFamily="34" charset="0"/>
                <a:cs typeface="Times New Roman" panose="02020603050405020304" pitchFamily="18" charset="0"/>
              </a:rPr>
              <a:t>ηλεκτρομαγνήτη</a:t>
            </a:r>
            <a:r>
              <a:rPr lang="el-GR" sz="2000" dirty="0">
                <a:latin typeface="Calibri" panose="020F0502020204030204" pitchFamily="34" charset="0"/>
                <a:ea typeface="Calibri" panose="020F0502020204030204" pitchFamily="34" charset="0"/>
                <a:cs typeface="Times New Roman" panose="02020603050405020304" pitchFamily="18" charset="0"/>
              </a:rPr>
              <a:t>, ώστε να μην επηρεάζονται από τον </a:t>
            </a:r>
            <a:r>
              <a:rPr lang="el-GR" sz="2000" dirty="0" smtClean="0">
                <a:latin typeface="Calibri" panose="020F0502020204030204" pitchFamily="34" charset="0"/>
                <a:ea typeface="Calibri" panose="020F0502020204030204" pitchFamily="34" charset="0"/>
                <a:cs typeface="Times New Roman" panose="02020603050405020304" pitchFamily="18" charset="0"/>
              </a:rPr>
              <a:t>χρήστη</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l-GR" sz="2000" dirty="0" smtClean="0">
                <a:latin typeface="Calibri" panose="020F0502020204030204" pitchFamily="34" charset="0"/>
                <a:ea typeface="Calibri" panose="020F0502020204030204" pitchFamily="34" charset="0"/>
                <a:cs typeface="Times New Roman" panose="02020603050405020304" pitchFamily="18" charset="0"/>
              </a:rPr>
              <a:t>κατά τη διάρκεια εκτέλεσης του προγράμματος.</a:t>
            </a:r>
            <a:endParaRPr lang="el-GR" sz="2000" dirty="0"/>
          </a:p>
        </p:txBody>
      </p:sp>
    </p:spTree>
    <p:extLst>
      <p:ext uri="{BB962C8B-B14F-4D97-AF65-F5344CB8AC3E}">
        <p14:creationId xmlns:p14="http://schemas.microsoft.com/office/powerpoint/2010/main" val="973530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n-US" sz="4000" dirty="0"/>
              <a:t>1. </a:t>
            </a:r>
            <a:r>
              <a:rPr lang="el-GR" sz="4000" dirty="0"/>
              <a:t>Πρώτο </a:t>
            </a:r>
            <a:r>
              <a:rPr lang="en-US" sz="4000" dirty="0"/>
              <a:t>while </a:t>
            </a:r>
            <a:r>
              <a:rPr lang="en-US" sz="4000" dirty="0" smtClean="0"/>
              <a:t>loop</a:t>
            </a:r>
            <a:r>
              <a:rPr lang="el-GR" sz="4000" dirty="0" smtClean="0"/>
              <a:t>, έλεγχος ηλεκτρομαγνήτη</a:t>
            </a:r>
            <a:endParaRPr lang="el-GR" sz="4000" dirty="0"/>
          </a:p>
        </p:txBody>
      </p:sp>
      <p:pic>
        <p:nvPicPr>
          <p:cNvPr id="5" name="Picture 4"/>
          <p:cNvPicPr>
            <a:picLocks noChangeAspect="1"/>
          </p:cNvPicPr>
          <p:nvPr/>
        </p:nvPicPr>
        <p:blipFill>
          <a:blip r:embed="rId2"/>
          <a:stretch>
            <a:fillRect/>
          </a:stretch>
        </p:blipFill>
        <p:spPr>
          <a:xfrm>
            <a:off x="1" y="2030877"/>
            <a:ext cx="12192000" cy="1485986"/>
          </a:xfrm>
          <a:prstGeom prst="rect">
            <a:avLst/>
          </a:prstGeom>
        </p:spPr>
      </p:pic>
      <p:sp>
        <p:nvSpPr>
          <p:cNvPr id="6" name="Rectangle 5"/>
          <p:cNvSpPr/>
          <p:nvPr/>
        </p:nvSpPr>
        <p:spPr>
          <a:xfrm>
            <a:off x="286871" y="3857052"/>
            <a:ext cx="11618258" cy="2862322"/>
          </a:xfrm>
          <a:prstGeom prst="rect">
            <a:avLst/>
          </a:prstGeom>
        </p:spPr>
        <p:txBody>
          <a:bodyPr wrap="square">
            <a:spAutoFit/>
          </a:bodyPr>
          <a:lstStyle/>
          <a:p>
            <a:pPr algn="just"/>
            <a:r>
              <a:rPr lang="el-GR" dirty="0" smtClean="0">
                <a:latin typeface="Calibri" panose="020F0502020204030204" pitchFamily="34" charset="0"/>
                <a:ea typeface="Calibri" panose="020F0502020204030204" pitchFamily="34" charset="0"/>
                <a:cs typeface="Times New Roman" panose="02020603050405020304" pitchFamily="18" charset="0"/>
              </a:rPr>
              <a:t>Για την </a:t>
            </a:r>
            <a:r>
              <a:rPr lang="el-GR" dirty="0">
                <a:latin typeface="Calibri" panose="020F0502020204030204" pitchFamily="34" charset="0"/>
                <a:ea typeface="Calibri" panose="020F0502020204030204" pitchFamily="34" charset="0"/>
                <a:cs typeface="Times New Roman" panose="02020603050405020304" pitchFamily="18" charset="0"/>
              </a:rPr>
              <a:t>επικοινωνία </a:t>
            </a:r>
            <a:r>
              <a:rPr lang="el-GR" dirty="0" smtClean="0">
                <a:latin typeface="Calibri" panose="020F0502020204030204" pitchFamily="34" charset="0"/>
                <a:ea typeface="Calibri" panose="020F0502020204030204" pitchFamily="34" charset="0"/>
                <a:cs typeface="Times New Roman" panose="02020603050405020304" pitchFamily="18" charset="0"/>
              </a:rPr>
              <a:t>του </a:t>
            </a:r>
            <a:r>
              <a:rPr lang="en-US" dirty="0" smtClean="0">
                <a:latin typeface="Calibri" panose="020F0502020204030204" pitchFamily="34" charset="0"/>
                <a:ea typeface="Calibri" panose="020F0502020204030204" pitchFamily="34" charset="0"/>
                <a:cs typeface="Times New Roman" panose="02020603050405020304" pitchFamily="18" charset="0"/>
              </a:rPr>
              <a:t>LabVIEW</a:t>
            </a:r>
            <a:r>
              <a:rPr lang="el-GR" dirty="0" smtClean="0">
                <a:latin typeface="Calibri" panose="020F0502020204030204" pitchFamily="34" charset="0"/>
                <a:ea typeface="Calibri" panose="020F0502020204030204" pitchFamily="34" charset="0"/>
                <a:cs typeface="Times New Roman" panose="02020603050405020304" pitchFamily="18" charset="0"/>
              </a:rPr>
              <a:t> με </a:t>
            </a:r>
            <a:r>
              <a:rPr lang="el-GR" dirty="0">
                <a:latin typeface="Calibri" panose="020F0502020204030204" pitchFamily="34" charset="0"/>
                <a:ea typeface="Calibri" panose="020F0502020204030204" pitchFamily="34" charset="0"/>
                <a:cs typeface="Times New Roman" panose="02020603050405020304" pitchFamily="18" charset="0"/>
              </a:rPr>
              <a:t>το </a:t>
            </a:r>
            <a:r>
              <a:rPr lang="en-US" dirty="0">
                <a:latin typeface="Calibri" panose="020F0502020204030204" pitchFamily="34" charset="0"/>
                <a:ea typeface="Calibri" panose="020F0502020204030204" pitchFamily="34" charset="0"/>
                <a:cs typeface="Times New Roman" panose="02020603050405020304" pitchFamily="18" charset="0"/>
              </a:rPr>
              <a:t>Arduino Mega</a:t>
            </a:r>
            <a:r>
              <a:rPr lang="el-GR" dirty="0">
                <a:latin typeface="Calibri" panose="020F0502020204030204" pitchFamily="34" charset="0"/>
                <a:ea typeface="Calibri" panose="020F0502020204030204" pitchFamily="34" charset="0"/>
                <a:cs typeface="Times New Roman" panose="02020603050405020304" pitchFamily="18" charset="0"/>
              </a:rPr>
              <a:t> </a:t>
            </a:r>
            <a:r>
              <a:rPr lang="el-GR" dirty="0" smtClean="0">
                <a:latin typeface="Calibri" panose="020F0502020204030204" pitchFamily="34" charset="0"/>
                <a:ea typeface="Calibri" panose="020F0502020204030204" pitchFamily="34" charset="0"/>
                <a:cs typeface="Times New Roman" panose="02020603050405020304" pitchFamily="18" charset="0"/>
              </a:rPr>
              <a:t>2560</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l-GR" dirty="0" smtClean="0">
                <a:latin typeface="Calibri" panose="020F0502020204030204" pitchFamily="34" charset="0"/>
                <a:ea typeface="Calibri" panose="020F0502020204030204" pitchFamily="34" charset="0"/>
                <a:cs typeface="Times New Roman" panose="02020603050405020304" pitchFamily="18" charset="0"/>
              </a:rPr>
              <a:t>αξιοποιώ τα </a:t>
            </a:r>
            <a:r>
              <a:rPr lang="en-US" dirty="0" smtClean="0">
                <a:latin typeface="Calibri" panose="020F0502020204030204" pitchFamily="34" charset="0"/>
                <a:ea typeface="Calibri" panose="020F0502020204030204" pitchFamily="34" charset="0"/>
                <a:cs typeface="Times New Roman" panose="02020603050405020304" pitchFamily="18" charset="0"/>
              </a:rPr>
              <a:t>blocks </a:t>
            </a:r>
            <a:r>
              <a:rPr lang="el-GR" dirty="0" smtClean="0">
                <a:latin typeface="Calibri" panose="020F0502020204030204" pitchFamily="34" charset="0"/>
                <a:ea typeface="Calibri" panose="020F0502020204030204" pitchFamily="34" charset="0"/>
                <a:cs typeface="Times New Roman" panose="02020603050405020304" pitchFamily="18" charset="0"/>
              </a:rPr>
              <a:t>του </a:t>
            </a:r>
            <a:r>
              <a:rPr lang="el-GR" dirty="0" smtClean="0"/>
              <a:t>επιπέδου αφαίρεσης </a:t>
            </a:r>
            <a:r>
              <a:rPr lang="el-GR" dirty="0"/>
              <a:t>υλικού </a:t>
            </a:r>
            <a:r>
              <a:rPr lang="en-US" dirty="0" smtClean="0"/>
              <a:t>LINX</a:t>
            </a:r>
            <a:r>
              <a:rPr lang="el-GR" dirty="0" smtClean="0">
                <a:latin typeface="Calibri" panose="020F0502020204030204" pitchFamily="34" charset="0"/>
                <a:ea typeface="Calibri" panose="020F0502020204030204" pitchFamily="34" charset="0"/>
                <a:cs typeface="Times New Roman" panose="02020603050405020304" pitchFamily="18" charset="0"/>
              </a:rPr>
              <a:t>. Αρχικά</a:t>
            </a:r>
            <a:r>
              <a:rPr lang="el-GR" dirty="0">
                <a:latin typeface="Calibri" panose="020F0502020204030204" pitchFamily="34" charset="0"/>
                <a:ea typeface="Calibri" panose="020F0502020204030204" pitchFamily="34" charset="0"/>
                <a:cs typeface="Times New Roman" panose="02020603050405020304" pitchFamily="18" charset="0"/>
              </a:rPr>
              <a:t>, έξω από το </a:t>
            </a:r>
            <a:r>
              <a:rPr lang="en-US" dirty="0">
                <a:latin typeface="Calibri" panose="020F0502020204030204" pitchFamily="34" charset="0"/>
                <a:ea typeface="Calibri" panose="020F0502020204030204" pitchFamily="34" charset="0"/>
                <a:cs typeface="Times New Roman" panose="02020603050405020304" pitchFamily="18" charset="0"/>
              </a:rPr>
              <a:t>while loop</a:t>
            </a:r>
            <a:r>
              <a:rPr lang="el-GR" dirty="0">
                <a:latin typeface="Calibri" panose="020F0502020204030204" pitchFamily="34" charset="0"/>
                <a:ea typeface="Calibri" panose="020F0502020204030204" pitchFamily="34" charset="0"/>
                <a:cs typeface="Times New Roman" panose="02020603050405020304" pitchFamily="18" charset="0"/>
              </a:rPr>
              <a:t>, ανοίγω με το “</a:t>
            </a:r>
            <a:r>
              <a:rPr lang="en-US" dirty="0">
                <a:latin typeface="Calibri" panose="020F0502020204030204" pitchFamily="34" charset="0"/>
                <a:ea typeface="Calibri" panose="020F0502020204030204" pitchFamily="34" charset="0"/>
                <a:cs typeface="Times New Roman" panose="02020603050405020304" pitchFamily="18" charset="0"/>
              </a:rPr>
              <a:t>Open Serial</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 </a:t>
            </a:r>
            <a:r>
              <a:rPr lang="el-GR" dirty="0">
                <a:latin typeface="Calibri" panose="020F0502020204030204" pitchFamily="34" charset="0"/>
                <a:ea typeface="Calibri" panose="020F0502020204030204" pitchFamily="34" charset="0"/>
                <a:cs typeface="Times New Roman" panose="02020603050405020304" pitchFamily="18" charset="0"/>
              </a:rPr>
              <a:t>μια σειριακή σύνδεση με την απομακρυσμένη συσκευή του μικροελεγκτή, ορίζοντας τη σειριακή θύρα (με το ανάλογο </a:t>
            </a:r>
            <a:r>
              <a:rPr lang="en-US" dirty="0">
                <a:latin typeface="Calibri" panose="020F0502020204030204" pitchFamily="34" charset="0"/>
                <a:ea typeface="Calibri" panose="020F0502020204030204" pitchFamily="34" charset="0"/>
                <a:cs typeface="Times New Roman" panose="02020603050405020304" pitchFamily="18" charset="0"/>
              </a:rPr>
              <a:t>VISA control</a:t>
            </a:r>
            <a:r>
              <a:rPr lang="el-GR" dirty="0">
                <a:latin typeface="Calibri" panose="020F0502020204030204" pitchFamily="34" charset="0"/>
                <a:ea typeface="Calibri" panose="020F0502020204030204" pitchFamily="34" charset="0"/>
                <a:cs typeface="Times New Roman" panose="02020603050405020304" pitchFamily="18" charset="0"/>
              </a:rPr>
              <a:t>) και τον ρυθμό </a:t>
            </a:r>
            <a:r>
              <a:rPr lang="en-US" dirty="0">
                <a:latin typeface="Calibri" panose="020F0502020204030204" pitchFamily="34" charset="0"/>
                <a:ea typeface="Calibri" panose="020F0502020204030204" pitchFamily="34" charset="0"/>
                <a:cs typeface="Times New Roman" panose="02020603050405020304" pitchFamily="18" charset="0"/>
              </a:rPr>
              <a:t>baud rate </a:t>
            </a:r>
            <a:r>
              <a:rPr lang="el-GR" dirty="0">
                <a:latin typeface="Calibri" panose="020F0502020204030204" pitchFamily="34" charset="0"/>
                <a:ea typeface="Calibri" panose="020F0502020204030204" pitchFamily="34" charset="0"/>
                <a:cs typeface="Times New Roman" panose="02020603050405020304" pitchFamily="18" charset="0"/>
              </a:rPr>
              <a:t>μετάδοσης δεδομένων μέσω της θύρας. Ανοίγω μόνο μία σειριακή σύνδεση για όλα τα </a:t>
            </a:r>
            <a:r>
              <a:rPr lang="en-US" dirty="0">
                <a:latin typeface="Calibri" panose="020F0502020204030204" pitchFamily="34" charset="0"/>
                <a:ea typeface="Calibri" panose="020F0502020204030204" pitchFamily="34" charset="0"/>
                <a:cs typeface="Times New Roman" panose="02020603050405020304" pitchFamily="18" charset="0"/>
              </a:rPr>
              <a:t>controls </a:t>
            </a:r>
            <a:r>
              <a:rPr lang="el-GR" dirty="0">
                <a:latin typeface="Calibri" panose="020F0502020204030204" pitchFamily="34" charset="0"/>
                <a:ea typeface="Calibri" panose="020F0502020204030204" pitchFamily="34" charset="0"/>
                <a:cs typeface="Times New Roman" panose="02020603050405020304" pitchFamily="18" charset="0"/>
              </a:rPr>
              <a:t>του ρομποτικού βραχίονα και στέλνω εντολές στα αντίστοιχα </a:t>
            </a:r>
            <a:r>
              <a:rPr lang="en-US" dirty="0">
                <a:latin typeface="Calibri" panose="020F0502020204030204" pitchFamily="34" charset="0"/>
                <a:ea typeface="Calibri" panose="020F0502020204030204" pitchFamily="34" charset="0"/>
                <a:cs typeface="Times New Roman" panose="02020603050405020304" pitchFamily="18" charset="0"/>
              </a:rPr>
              <a:t>pins </a:t>
            </a:r>
            <a:r>
              <a:rPr lang="el-GR" dirty="0">
                <a:latin typeface="Calibri" panose="020F0502020204030204" pitchFamily="34" charset="0"/>
                <a:ea typeface="Calibri" panose="020F0502020204030204" pitchFamily="34" charset="0"/>
                <a:cs typeface="Times New Roman" panose="02020603050405020304" pitchFamily="18" charset="0"/>
              </a:rPr>
              <a:t>του </a:t>
            </a:r>
            <a:r>
              <a:rPr lang="en-US" dirty="0">
                <a:latin typeface="Calibri" panose="020F0502020204030204" pitchFamily="34" charset="0"/>
                <a:ea typeface="Calibri" panose="020F0502020204030204" pitchFamily="34" charset="0"/>
                <a:cs typeface="Times New Roman" panose="02020603050405020304" pitchFamily="18" charset="0"/>
              </a:rPr>
              <a:t>Arduino Mega</a:t>
            </a:r>
            <a:r>
              <a:rPr lang="el-GR" dirty="0">
                <a:latin typeface="Calibri" panose="020F0502020204030204" pitchFamily="34" charset="0"/>
                <a:ea typeface="Calibri" panose="020F0502020204030204" pitchFamily="34" charset="0"/>
                <a:cs typeface="Times New Roman" panose="02020603050405020304" pitchFamily="18" charset="0"/>
              </a:rPr>
              <a:t> 2560 επαναλαμβανόμενα, εντός του </a:t>
            </a:r>
            <a:r>
              <a:rPr lang="en-US" dirty="0">
                <a:latin typeface="Calibri" panose="020F0502020204030204" pitchFamily="34" charset="0"/>
                <a:ea typeface="Calibri" panose="020F0502020204030204" pitchFamily="34" charset="0"/>
                <a:cs typeface="Times New Roman" panose="02020603050405020304" pitchFamily="18" charset="0"/>
              </a:rPr>
              <a:t>while loop</a:t>
            </a:r>
            <a:r>
              <a:rPr lang="el-GR" dirty="0">
                <a:latin typeface="Calibri" panose="020F0502020204030204" pitchFamily="34" charset="0"/>
                <a:ea typeface="Calibri" panose="020F0502020204030204" pitchFamily="34" charset="0"/>
                <a:cs typeface="Times New Roman" panose="02020603050405020304" pitchFamily="18" charset="0"/>
              </a:rPr>
              <a:t>, με καθυστέρηση 20 </a:t>
            </a:r>
            <a:r>
              <a:rPr lang="en-US" dirty="0">
                <a:latin typeface="Calibri" panose="020F0502020204030204" pitchFamily="34" charset="0"/>
                <a:ea typeface="Calibri" panose="020F0502020204030204" pitchFamily="34" charset="0"/>
                <a:cs typeface="Times New Roman" panose="02020603050405020304" pitchFamily="18" charset="0"/>
              </a:rPr>
              <a:t>msec</a:t>
            </a:r>
            <a:r>
              <a:rPr lang="el-GR" dirty="0">
                <a:latin typeface="Calibri" panose="020F0502020204030204" pitchFamily="34" charset="0"/>
                <a:ea typeface="Calibri" panose="020F0502020204030204" pitchFamily="34" charset="0"/>
                <a:cs typeface="Times New Roman" panose="02020603050405020304" pitchFamily="18" charset="0"/>
              </a:rPr>
              <a:t>. Για τον ηλεκτρομαγνήτη χρησιμοποιώ ένα “</a:t>
            </a:r>
            <a:r>
              <a:rPr lang="en-US" dirty="0">
                <a:latin typeface="Calibri" panose="020F0502020204030204" pitchFamily="34" charset="0"/>
                <a:ea typeface="Calibri" panose="020F0502020204030204" pitchFamily="34" charset="0"/>
                <a:cs typeface="Times New Roman" panose="02020603050405020304" pitchFamily="18" charset="0"/>
              </a:rPr>
              <a:t>Digital Write</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 </a:t>
            </a:r>
            <a:r>
              <a:rPr lang="el-GR" dirty="0">
                <a:latin typeface="Calibri" panose="020F0502020204030204" pitchFamily="34" charset="0"/>
                <a:ea typeface="Calibri" panose="020F0502020204030204" pitchFamily="34" charset="0"/>
                <a:cs typeface="Times New Roman" panose="02020603050405020304" pitchFamily="18" charset="0"/>
              </a:rPr>
              <a:t>ενός καναλιού για να γράφω στο ψηφιακό </a:t>
            </a:r>
            <a:r>
              <a:rPr lang="en-US" dirty="0">
                <a:latin typeface="Calibri" panose="020F0502020204030204" pitchFamily="34" charset="0"/>
                <a:ea typeface="Calibri" panose="020F0502020204030204" pitchFamily="34" charset="0"/>
                <a:cs typeface="Times New Roman" panose="02020603050405020304" pitchFamily="18" charset="0"/>
              </a:rPr>
              <a:t>pin </a:t>
            </a:r>
            <a:r>
              <a:rPr lang="el-GR" dirty="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magnet channel</a:t>
            </a:r>
            <a:r>
              <a:rPr lang="el-GR" dirty="0" smtClean="0">
                <a:latin typeface="Calibri" panose="020F0502020204030204" pitchFamily="34"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l-GR" dirty="0" smtClean="0">
                <a:latin typeface="Calibri" panose="020F0502020204030204" pitchFamily="34" charset="0"/>
                <a:ea typeface="Calibri" panose="020F0502020204030204" pitchFamily="34" charset="0"/>
                <a:cs typeface="Times New Roman" panose="02020603050405020304" pitchFamily="18" charset="0"/>
              </a:rPr>
              <a:t>Όταν </a:t>
            </a:r>
            <a:r>
              <a:rPr lang="el-GR" dirty="0">
                <a:latin typeface="Calibri" panose="020F0502020204030204" pitchFamily="34" charset="0"/>
                <a:ea typeface="Calibri" panose="020F0502020204030204" pitchFamily="34" charset="0"/>
                <a:cs typeface="Times New Roman" panose="02020603050405020304" pitchFamily="18" charset="0"/>
              </a:rPr>
              <a:t>το </a:t>
            </a:r>
            <a:r>
              <a:rPr lang="en-US" dirty="0">
                <a:latin typeface="Calibri" panose="020F0502020204030204" pitchFamily="34" charset="0"/>
                <a:ea typeface="Calibri" panose="020F0502020204030204" pitchFamily="34" charset="0"/>
                <a:cs typeface="Times New Roman" panose="02020603050405020304" pitchFamily="18" charset="0"/>
              </a:rPr>
              <a:t>control</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MAGNET</a:t>
            </a:r>
            <a:r>
              <a:rPr lang="el-GR" dirty="0">
                <a:latin typeface="Calibri" panose="020F0502020204030204" pitchFamily="34" charset="0"/>
                <a:ea typeface="Calibri" panose="020F0502020204030204" pitchFamily="34" charset="0"/>
                <a:cs typeface="Times New Roman" panose="02020603050405020304" pitchFamily="18" charset="0"/>
              </a:rPr>
              <a:t>” είναι </a:t>
            </a:r>
            <a:r>
              <a:rPr lang="en-US" dirty="0">
                <a:latin typeface="Calibri" panose="020F0502020204030204" pitchFamily="34" charset="0"/>
                <a:ea typeface="Calibri" panose="020F0502020204030204" pitchFamily="34" charset="0"/>
                <a:cs typeface="Times New Roman" panose="02020603050405020304" pitchFamily="18" charset="0"/>
              </a:rPr>
              <a:t>TRUE </a:t>
            </a:r>
            <a:r>
              <a:rPr lang="el-GR" dirty="0">
                <a:latin typeface="Calibri" panose="020F0502020204030204" pitchFamily="34" charset="0"/>
                <a:ea typeface="Calibri" panose="020F0502020204030204" pitchFamily="34" charset="0"/>
                <a:cs typeface="Times New Roman" panose="02020603050405020304" pitchFamily="18" charset="0"/>
              </a:rPr>
              <a:t>θέλω να ενεργοποιώ τον ηλεκτρομαγνήτη, οπότε γράφω την τιμή </a:t>
            </a:r>
            <a:r>
              <a:rPr lang="en-US" dirty="0">
                <a:latin typeface="Calibri" panose="020F0502020204030204" pitchFamily="34" charset="0"/>
                <a:ea typeface="Calibri" panose="020F0502020204030204" pitchFamily="34" charset="0"/>
                <a:cs typeface="Times New Roman" panose="02020603050405020304" pitchFamily="18" charset="0"/>
              </a:rPr>
              <a:t>FALSE </a:t>
            </a:r>
            <a:r>
              <a:rPr lang="el-GR" dirty="0">
                <a:latin typeface="Calibri" panose="020F0502020204030204" pitchFamily="34" charset="0"/>
                <a:ea typeface="Calibri" panose="020F0502020204030204" pitchFamily="34" charset="0"/>
                <a:cs typeface="Times New Roman" panose="02020603050405020304" pitchFamily="18" charset="0"/>
              </a:rPr>
              <a:t>(γι’ αυτό έχω την πύλη ΝΟΤ) ή αλλιώς </a:t>
            </a:r>
            <a:r>
              <a:rPr lang="en-US" dirty="0">
                <a:latin typeface="Calibri" panose="020F0502020204030204" pitchFamily="34" charset="0"/>
                <a:ea typeface="Calibri" panose="020F0502020204030204" pitchFamily="34" charset="0"/>
                <a:cs typeface="Times New Roman" panose="02020603050405020304" pitchFamily="18" charset="0"/>
              </a:rPr>
              <a:t>LOW</a:t>
            </a:r>
            <a:r>
              <a:rPr lang="el-GR" dirty="0">
                <a:latin typeface="Calibri" panose="020F0502020204030204" pitchFamily="34" charset="0"/>
                <a:ea typeface="Calibri" panose="020F0502020204030204" pitchFamily="34" charset="0"/>
                <a:cs typeface="Times New Roman" panose="02020603050405020304" pitchFamily="18" charset="0"/>
              </a:rPr>
              <a:t> τάση, ενώ πράττω το αντίστροφο στην αντίθετη </a:t>
            </a:r>
            <a:r>
              <a:rPr lang="el-GR" dirty="0" smtClean="0">
                <a:latin typeface="Calibri" panose="020F0502020204030204" pitchFamily="34" charset="0"/>
                <a:ea typeface="Calibri" panose="020F0502020204030204" pitchFamily="34" charset="0"/>
                <a:cs typeface="Times New Roman" panose="02020603050405020304" pitchFamily="18" charset="0"/>
              </a:rPr>
              <a:t>περίπτωση.</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l-GR" dirty="0" smtClean="0">
                <a:latin typeface="Calibri" panose="020F0502020204030204" pitchFamily="34" charset="0"/>
                <a:ea typeface="Calibri" panose="020F0502020204030204" pitchFamily="34" charset="0"/>
                <a:cs typeface="Times New Roman" panose="02020603050405020304" pitchFamily="18" charset="0"/>
              </a:rPr>
              <a:t>Σταματάω τον έλεγχο του ηλεκτρομαγνήτη έξω από το </a:t>
            </a:r>
            <a:r>
              <a:rPr lang="en-US" dirty="0" smtClean="0">
                <a:latin typeface="Calibri" panose="020F0502020204030204" pitchFamily="34" charset="0"/>
                <a:ea typeface="Calibri" panose="020F0502020204030204" pitchFamily="34" charset="0"/>
                <a:cs typeface="Times New Roman" panose="02020603050405020304" pitchFamily="18" charset="0"/>
              </a:rPr>
              <a:t>while loop </a:t>
            </a:r>
            <a:r>
              <a:rPr lang="el-GR" dirty="0" smtClean="0">
                <a:latin typeface="Calibri" panose="020F0502020204030204" pitchFamily="34" charset="0"/>
                <a:ea typeface="Calibri" panose="020F0502020204030204" pitchFamily="34" charset="0"/>
                <a:cs typeface="Times New Roman" panose="02020603050405020304" pitchFamily="18" charset="0"/>
              </a:rPr>
              <a:t>με ένα </a:t>
            </a:r>
            <a:r>
              <a:rPr lang="en-US" dirty="0" smtClean="0">
                <a:latin typeface="Calibri" panose="020F0502020204030204" pitchFamily="34" charset="0"/>
                <a:ea typeface="Calibri" panose="020F0502020204030204" pitchFamily="34" charset="0"/>
                <a:cs typeface="Times New Roman" panose="02020603050405020304" pitchFamily="18" charset="0"/>
              </a:rPr>
              <a:t>“Close” block </a:t>
            </a:r>
            <a:r>
              <a:rPr lang="el-GR" dirty="0" smtClean="0">
                <a:latin typeface="Calibri" panose="020F0502020204030204" pitchFamily="34" charset="0"/>
                <a:ea typeface="Calibri" panose="020F0502020204030204" pitchFamily="34" charset="0"/>
                <a:cs typeface="Times New Roman" panose="02020603050405020304" pitchFamily="18" charset="0"/>
              </a:rPr>
              <a:t>και ενημερώνω τον χρήστη με ένα </a:t>
            </a:r>
            <a:r>
              <a:rPr lang="el-GR" dirty="0"/>
              <a:t>μήνυμα λάθους </a:t>
            </a:r>
            <a:r>
              <a:rPr lang="el-GR" dirty="0" smtClean="0"/>
              <a:t>(“</a:t>
            </a:r>
            <a:r>
              <a:rPr lang="en-US" dirty="0"/>
              <a:t>Simple Error Handler</a:t>
            </a:r>
            <a:r>
              <a:rPr lang="el-GR" dirty="0"/>
              <a:t>” </a:t>
            </a:r>
            <a:r>
              <a:rPr lang="en-US" dirty="0"/>
              <a:t>block</a:t>
            </a:r>
            <a:r>
              <a:rPr lang="el-GR" dirty="0"/>
              <a:t>) αν η σύνδεση διακοπεί λόγω σφάλματος και σταματήσει το πρόγραμμα</a:t>
            </a:r>
            <a:r>
              <a:rPr lang="el-GR" dirty="0" smtClean="0"/>
              <a:t>.</a:t>
            </a:r>
            <a:endParaRPr lang="el-GR" dirty="0"/>
          </a:p>
        </p:txBody>
      </p:sp>
    </p:spTree>
    <p:extLst>
      <p:ext uri="{BB962C8B-B14F-4D97-AF65-F5344CB8AC3E}">
        <p14:creationId xmlns:p14="http://schemas.microsoft.com/office/powerpoint/2010/main" val="3600082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n-US" sz="4000" dirty="0"/>
              <a:t>1. </a:t>
            </a:r>
            <a:r>
              <a:rPr lang="el-GR" sz="4000" dirty="0"/>
              <a:t>Πρώτο </a:t>
            </a:r>
            <a:r>
              <a:rPr lang="en-US" sz="4000" dirty="0"/>
              <a:t>while </a:t>
            </a:r>
            <a:r>
              <a:rPr lang="en-US" sz="4000" dirty="0" smtClean="0"/>
              <a:t>loop</a:t>
            </a:r>
            <a:r>
              <a:rPr lang="el-GR" sz="4000" dirty="0" smtClean="0"/>
              <a:t>, έλεγχος σερβοκινητήρων</a:t>
            </a:r>
            <a:endParaRPr lang="el-GR" sz="4000" dirty="0"/>
          </a:p>
        </p:txBody>
      </p:sp>
      <p:pic>
        <p:nvPicPr>
          <p:cNvPr id="3" name="Picture 2"/>
          <p:cNvPicPr>
            <a:picLocks noChangeAspect="1"/>
          </p:cNvPicPr>
          <p:nvPr/>
        </p:nvPicPr>
        <p:blipFill>
          <a:blip r:embed="rId2"/>
          <a:stretch>
            <a:fillRect/>
          </a:stretch>
        </p:blipFill>
        <p:spPr>
          <a:xfrm>
            <a:off x="-34125" y="1810370"/>
            <a:ext cx="12226126" cy="2795319"/>
          </a:xfrm>
          <a:prstGeom prst="rect">
            <a:avLst/>
          </a:prstGeom>
        </p:spPr>
      </p:pic>
      <p:sp>
        <p:nvSpPr>
          <p:cNvPr id="4" name="Rectangle 3"/>
          <p:cNvSpPr/>
          <p:nvPr/>
        </p:nvSpPr>
        <p:spPr>
          <a:xfrm>
            <a:off x="224118" y="4725371"/>
            <a:ext cx="11743764" cy="2031325"/>
          </a:xfrm>
          <a:prstGeom prst="rect">
            <a:avLst/>
          </a:prstGeom>
        </p:spPr>
        <p:txBody>
          <a:bodyPr wrap="square">
            <a:spAutoFit/>
          </a:bodyPr>
          <a:lstStyle/>
          <a:p>
            <a:pPr algn="just"/>
            <a:r>
              <a:rPr lang="el-GR" dirty="0">
                <a:latin typeface="Calibri" panose="020F0502020204030204" pitchFamily="34" charset="0"/>
                <a:ea typeface="Calibri" panose="020F0502020204030204" pitchFamily="34" charset="0"/>
                <a:cs typeface="Times New Roman" panose="02020603050405020304" pitchFamily="18" charset="0"/>
              </a:rPr>
              <a:t>Για τους δύο σερβοκινητήρες συνδέω πρώτα στο “</a:t>
            </a:r>
            <a:r>
              <a:rPr lang="en-US" dirty="0">
                <a:latin typeface="Calibri" panose="020F0502020204030204" pitchFamily="34" charset="0"/>
                <a:ea typeface="Calibri" panose="020F0502020204030204" pitchFamily="34" charset="0"/>
                <a:cs typeface="Times New Roman" panose="02020603050405020304" pitchFamily="18" charset="0"/>
              </a:rPr>
              <a:t>Open Serial</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a:t>
            </a:r>
            <a:r>
              <a:rPr lang="el-GR" dirty="0">
                <a:latin typeface="Calibri" panose="020F0502020204030204" pitchFamily="34" charset="0"/>
                <a:ea typeface="Calibri" panose="020F0502020204030204" pitchFamily="34" charset="0"/>
                <a:cs typeface="Times New Roman" panose="02020603050405020304" pitchFamily="18" charset="0"/>
              </a:rPr>
              <a:t> το “</a:t>
            </a:r>
            <a:r>
              <a:rPr lang="en-US" dirty="0">
                <a:latin typeface="Calibri" panose="020F0502020204030204" pitchFamily="34" charset="0"/>
                <a:ea typeface="Calibri" panose="020F0502020204030204" pitchFamily="34" charset="0"/>
                <a:cs typeface="Times New Roman" panose="02020603050405020304" pitchFamily="18" charset="0"/>
              </a:rPr>
              <a:t>Servo Open N channels</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a:t>
            </a:r>
            <a:r>
              <a:rPr lang="el-GR" dirty="0">
                <a:latin typeface="Calibri" panose="020F0502020204030204" pitchFamily="34" charset="0"/>
                <a:ea typeface="Calibri" panose="020F0502020204030204" pitchFamily="34" charset="0"/>
                <a:cs typeface="Times New Roman" panose="02020603050405020304" pitchFamily="18" charset="0"/>
              </a:rPr>
              <a:t>, το οποίο δέχεται έναν πίνακα με στοιχεία τα </a:t>
            </a:r>
            <a:r>
              <a:rPr lang="en-US" dirty="0">
                <a:latin typeface="Calibri" panose="020F0502020204030204" pitchFamily="34" charset="0"/>
                <a:ea typeface="Calibri" panose="020F0502020204030204" pitchFamily="34" charset="0"/>
                <a:cs typeface="Times New Roman" panose="02020603050405020304" pitchFamily="18" charset="0"/>
              </a:rPr>
              <a:t>PWM pins </a:t>
            </a:r>
            <a:r>
              <a:rPr lang="el-GR" dirty="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rotate servo channel</a:t>
            </a:r>
            <a:r>
              <a:rPr lang="el-GR" dirty="0">
                <a:latin typeface="Calibri" panose="020F0502020204030204" pitchFamily="34" charset="0"/>
                <a:ea typeface="Calibri" panose="020F0502020204030204" pitchFamily="34" charset="0"/>
                <a:cs typeface="Times New Roman" panose="02020603050405020304" pitchFamily="18" charset="0"/>
              </a:rPr>
              <a:t>” και ”</a:t>
            </a:r>
            <a:r>
              <a:rPr lang="en-US" dirty="0">
                <a:latin typeface="Calibri" panose="020F0502020204030204" pitchFamily="34" charset="0"/>
                <a:ea typeface="Calibri" panose="020F0502020204030204" pitchFamily="34" charset="0"/>
                <a:cs typeface="Times New Roman" panose="02020603050405020304" pitchFamily="18" charset="0"/>
              </a:rPr>
              <a:t>lift servo channel</a:t>
            </a:r>
            <a:r>
              <a:rPr lang="el-GR" dirty="0" smtClean="0">
                <a:latin typeface="Calibri" panose="020F0502020204030204" pitchFamily="34" charset="0"/>
                <a:ea typeface="Calibri" panose="020F0502020204030204" pitchFamily="34" charset="0"/>
                <a:cs typeface="Times New Roman" panose="02020603050405020304" pitchFamily="18" charset="0"/>
              </a:rPr>
              <a:t>”. </a:t>
            </a:r>
            <a:r>
              <a:rPr lang="el-GR" dirty="0">
                <a:latin typeface="Calibri" panose="020F0502020204030204" pitchFamily="34" charset="0"/>
                <a:ea typeface="Calibri" panose="020F0502020204030204" pitchFamily="34" charset="0"/>
                <a:cs typeface="Times New Roman" panose="02020603050405020304" pitchFamily="18" charset="0"/>
              </a:rPr>
              <a:t>Γράφω στα </a:t>
            </a:r>
            <a:r>
              <a:rPr lang="en-US" dirty="0">
                <a:latin typeface="Calibri" panose="020F0502020204030204" pitchFamily="34" charset="0"/>
                <a:ea typeface="Calibri" panose="020F0502020204030204" pitchFamily="34" charset="0"/>
                <a:cs typeface="Times New Roman" panose="02020603050405020304" pitchFamily="18" charset="0"/>
              </a:rPr>
              <a:t>pins </a:t>
            </a:r>
            <a:r>
              <a:rPr lang="el-GR" dirty="0">
                <a:latin typeface="Calibri" panose="020F0502020204030204" pitchFamily="34" charset="0"/>
                <a:ea typeface="Calibri" panose="020F0502020204030204" pitchFamily="34" charset="0"/>
                <a:cs typeface="Times New Roman" panose="02020603050405020304" pitchFamily="18" charset="0"/>
              </a:rPr>
              <a:t>με τη βοήθεια του “</a:t>
            </a:r>
            <a:r>
              <a:rPr lang="en-US" dirty="0">
                <a:latin typeface="Calibri" panose="020F0502020204030204" pitchFamily="34" charset="0"/>
                <a:ea typeface="Calibri" panose="020F0502020204030204" pitchFamily="34" charset="0"/>
                <a:cs typeface="Times New Roman" panose="02020603050405020304" pitchFamily="18" charset="0"/>
              </a:rPr>
              <a:t>Servo Set Pulse Width N channels</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a:t>
            </a:r>
            <a:r>
              <a:rPr lang="el-GR" dirty="0">
                <a:latin typeface="Calibri" panose="020F0502020204030204" pitchFamily="34" charset="0"/>
                <a:ea typeface="Calibri" panose="020F0502020204030204" pitchFamily="34" charset="0"/>
                <a:cs typeface="Times New Roman" panose="02020603050405020304" pitchFamily="18" charset="0"/>
              </a:rPr>
              <a:t>, που παίρνει εισόδους τα δύο κανάλια και έναν πίνακα δύο στοιχείων με τους αντίστοιχους χρονικούς παλμούς, οι οποίοι υπολογίζονται με χρήση του </a:t>
            </a:r>
            <a:r>
              <a:rPr lang="el-GR" dirty="0" smtClean="0">
                <a:latin typeface="Calibri" panose="020F0502020204030204" pitchFamily="34" charset="0"/>
                <a:ea typeface="Calibri" panose="020F0502020204030204" pitchFamily="34" charset="0"/>
                <a:cs typeface="Times New Roman" panose="02020603050405020304" pitchFamily="18" charset="0"/>
              </a:rPr>
              <a:t>κατάλληλου τύπου. Έχω </a:t>
            </a:r>
            <a:r>
              <a:rPr lang="el-GR" dirty="0">
                <a:latin typeface="Calibri" panose="020F0502020204030204" pitchFamily="34" charset="0"/>
                <a:ea typeface="Calibri" panose="020F0502020204030204" pitchFamily="34" charset="0"/>
                <a:cs typeface="Times New Roman" panose="02020603050405020304" pitchFamily="18" charset="0"/>
              </a:rPr>
              <a:t>υλοποιήσει τον τύπο με τα </a:t>
            </a:r>
            <a:r>
              <a:rPr lang="en-US" dirty="0">
                <a:latin typeface="Calibri" panose="020F0502020204030204" pitchFamily="34" charset="0"/>
                <a:ea typeface="Calibri" panose="020F0502020204030204" pitchFamily="34" charset="0"/>
                <a:cs typeface="Times New Roman" panose="02020603050405020304" pitchFamily="18" charset="0"/>
              </a:rPr>
              <a:t>blocks </a:t>
            </a:r>
            <a:r>
              <a:rPr lang="el-GR" dirty="0">
                <a:latin typeface="Calibri" panose="020F0502020204030204" pitchFamily="34" charset="0"/>
                <a:ea typeface="Calibri" panose="020F0502020204030204" pitchFamily="34" charset="0"/>
                <a:cs typeface="Times New Roman" panose="02020603050405020304" pitchFamily="18" charset="0"/>
              </a:rPr>
              <a:t>της κατηγορίας “</a:t>
            </a:r>
            <a:r>
              <a:rPr lang="en-US" dirty="0">
                <a:latin typeface="Calibri" panose="020F0502020204030204" pitchFamily="34" charset="0"/>
                <a:ea typeface="Calibri" panose="020F0502020204030204" pitchFamily="34" charset="0"/>
                <a:cs typeface="Times New Roman" panose="02020603050405020304" pitchFamily="18" charset="0"/>
              </a:rPr>
              <a:t>Numeric</a:t>
            </a:r>
            <a:r>
              <a:rPr lang="el-GR" dirty="0">
                <a:latin typeface="Calibri" panose="020F0502020204030204" pitchFamily="34" charset="0"/>
                <a:ea typeface="Calibri" panose="020F0502020204030204" pitchFamily="34" charset="0"/>
                <a:cs typeface="Times New Roman" panose="02020603050405020304" pitchFamily="18" charset="0"/>
              </a:rPr>
              <a:t>” (για το </a:t>
            </a:r>
            <a:r>
              <a:rPr lang="en-US" dirty="0">
                <a:latin typeface="Calibri" panose="020F0502020204030204" pitchFamily="34" charset="0"/>
                <a:ea typeface="Calibri" panose="020F0502020204030204" pitchFamily="34" charset="0"/>
                <a:cs typeface="Times New Roman" panose="02020603050405020304" pitchFamily="18" charset="0"/>
              </a:rPr>
              <a:t>control</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ROTATE</a:t>
            </a:r>
            <a:r>
              <a:rPr lang="el-GR" dirty="0">
                <a:latin typeface="Calibri" panose="020F0502020204030204" pitchFamily="34" charset="0"/>
                <a:ea typeface="Calibri" panose="020F0502020204030204" pitchFamily="34" charset="0"/>
                <a:cs typeface="Times New Roman" panose="02020603050405020304" pitchFamily="18" charset="0"/>
              </a:rPr>
              <a:t>”), αλλά και με τη δομή “</a:t>
            </a:r>
            <a:r>
              <a:rPr lang="en-US" dirty="0">
                <a:latin typeface="Calibri" panose="020F0502020204030204" pitchFamily="34" charset="0"/>
                <a:ea typeface="Calibri" panose="020F0502020204030204" pitchFamily="34" charset="0"/>
                <a:cs typeface="Times New Roman" panose="02020603050405020304" pitchFamily="18" charset="0"/>
              </a:rPr>
              <a:t>Formula Node</a:t>
            </a:r>
            <a:r>
              <a:rPr lang="el-GR" dirty="0">
                <a:latin typeface="Calibri" panose="020F0502020204030204" pitchFamily="34" charset="0"/>
                <a:ea typeface="Calibri" panose="020F0502020204030204" pitchFamily="34" charset="0"/>
                <a:cs typeface="Times New Roman" panose="02020603050405020304" pitchFamily="18" charset="0"/>
              </a:rPr>
              <a:t>” (για το </a:t>
            </a:r>
            <a:r>
              <a:rPr lang="en-US" dirty="0">
                <a:latin typeface="Calibri" panose="020F0502020204030204" pitchFamily="34" charset="0"/>
                <a:ea typeface="Calibri" panose="020F0502020204030204" pitchFamily="34" charset="0"/>
                <a:cs typeface="Times New Roman" panose="02020603050405020304" pitchFamily="18" charset="0"/>
              </a:rPr>
              <a:t>control</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LIFT</a:t>
            </a:r>
            <a:r>
              <a:rPr lang="el-GR" dirty="0">
                <a:latin typeface="Calibri" panose="020F0502020204030204" pitchFamily="34" charset="0"/>
                <a:ea typeface="Calibri" panose="020F0502020204030204" pitchFamily="34" charset="0"/>
                <a:cs typeface="Times New Roman" panose="02020603050405020304" pitchFamily="18" charset="0"/>
              </a:rPr>
              <a:t>”). Κλείνω τους σερβοκινητήρες εκτός του </a:t>
            </a:r>
            <a:r>
              <a:rPr lang="en-US" dirty="0">
                <a:latin typeface="Calibri" panose="020F0502020204030204" pitchFamily="34" charset="0"/>
                <a:ea typeface="Calibri" panose="020F0502020204030204" pitchFamily="34" charset="0"/>
                <a:cs typeface="Times New Roman" panose="02020603050405020304" pitchFamily="18" charset="0"/>
              </a:rPr>
              <a:t>while loop </a:t>
            </a:r>
            <a:r>
              <a:rPr lang="el-GR" dirty="0">
                <a:latin typeface="Calibri" panose="020F0502020204030204" pitchFamily="34" charset="0"/>
                <a:ea typeface="Calibri" panose="020F0502020204030204" pitchFamily="34" charset="0"/>
                <a:cs typeface="Times New Roman" panose="02020603050405020304" pitchFamily="18" charset="0"/>
              </a:rPr>
              <a:t>με το “</a:t>
            </a:r>
            <a:r>
              <a:rPr lang="en-US" dirty="0">
                <a:latin typeface="Calibri" panose="020F0502020204030204" pitchFamily="34" charset="0"/>
                <a:ea typeface="Calibri" panose="020F0502020204030204" pitchFamily="34" charset="0"/>
                <a:cs typeface="Times New Roman" panose="02020603050405020304" pitchFamily="18" charset="0"/>
              </a:rPr>
              <a:t>Servo Close N channels</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a:t>
            </a:r>
            <a:r>
              <a:rPr lang="el-GR" dirty="0" smtClean="0">
                <a:latin typeface="Calibri" panose="020F0502020204030204" pitchFamily="34" charset="0"/>
                <a:ea typeface="Calibri" panose="020F0502020204030204" pitchFamily="34" charset="0"/>
                <a:cs typeface="Times New Roman" panose="02020603050405020304" pitchFamily="18" charset="0"/>
              </a:rPr>
              <a:t>. Παρομοίως με τον ηλεκτρομαγνήτη</a:t>
            </a:r>
            <a:r>
              <a:rPr lang="en-US" dirty="0" smtClean="0">
                <a:latin typeface="Calibri" panose="020F0502020204030204" pitchFamily="34" charset="0"/>
                <a:ea typeface="Calibri" panose="020F0502020204030204" pitchFamily="34" charset="0"/>
                <a:cs typeface="Times New Roman" panose="02020603050405020304" pitchFamily="18" charset="0"/>
              </a:rPr>
              <a:t>,</a:t>
            </a:r>
            <a:r>
              <a:rPr lang="el-GR" dirty="0" smtClean="0">
                <a:latin typeface="Calibri" panose="020F0502020204030204" pitchFamily="34" charset="0"/>
                <a:ea typeface="Calibri" panose="020F0502020204030204" pitchFamily="34" charset="0"/>
                <a:cs typeface="Times New Roman" panose="02020603050405020304" pitchFamily="18" charset="0"/>
              </a:rPr>
              <a:t> τερματίζω τον έλεγχο των σερβοκινητήρων έξω </a:t>
            </a:r>
            <a:r>
              <a:rPr lang="el-GR" dirty="0">
                <a:latin typeface="Calibri" panose="020F0502020204030204" pitchFamily="34" charset="0"/>
                <a:ea typeface="Calibri" panose="020F0502020204030204" pitchFamily="34" charset="0"/>
                <a:cs typeface="Times New Roman" panose="02020603050405020304" pitchFamily="18" charset="0"/>
              </a:rPr>
              <a:t>από το </a:t>
            </a:r>
            <a:r>
              <a:rPr lang="en-US" dirty="0">
                <a:latin typeface="Calibri" panose="020F0502020204030204" pitchFamily="34" charset="0"/>
                <a:ea typeface="Calibri" panose="020F0502020204030204" pitchFamily="34" charset="0"/>
                <a:cs typeface="Times New Roman" panose="02020603050405020304" pitchFamily="18" charset="0"/>
              </a:rPr>
              <a:t>while loop </a:t>
            </a:r>
            <a:r>
              <a:rPr lang="el-GR" dirty="0">
                <a:latin typeface="Calibri" panose="020F0502020204030204" pitchFamily="34" charset="0"/>
                <a:ea typeface="Calibri" panose="020F0502020204030204" pitchFamily="34" charset="0"/>
                <a:cs typeface="Times New Roman" panose="02020603050405020304" pitchFamily="18" charset="0"/>
              </a:rPr>
              <a:t>με ένα </a:t>
            </a:r>
            <a:r>
              <a:rPr lang="en-US" dirty="0">
                <a:latin typeface="Calibri" panose="020F0502020204030204" pitchFamily="34" charset="0"/>
                <a:ea typeface="Calibri" panose="020F0502020204030204" pitchFamily="34" charset="0"/>
                <a:cs typeface="Times New Roman" panose="02020603050405020304" pitchFamily="18" charset="0"/>
              </a:rPr>
              <a:t>“Close” </a:t>
            </a:r>
            <a:r>
              <a:rPr lang="en-US" dirty="0" smtClean="0">
                <a:latin typeface="Calibri" panose="020F0502020204030204" pitchFamily="34" charset="0"/>
                <a:ea typeface="Calibri" panose="020F0502020204030204" pitchFamily="34" charset="0"/>
                <a:cs typeface="Times New Roman" panose="02020603050405020304" pitchFamily="18" charset="0"/>
              </a:rPr>
              <a:t>block</a:t>
            </a:r>
            <a:r>
              <a:rPr lang="el-GR" dirty="0" smtClean="0">
                <a:latin typeface="Calibri" panose="020F0502020204030204" pitchFamily="34" charset="0"/>
                <a:ea typeface="Calibri" panose="020F0502020204030204" pitchFamily="34" charset="0"/>
                <a:cs typeface="Times New Roman" panose="02020603050405020304" pitchFamily="18" charset="0"/>
              </a:rPr>
              <a:t>.</a:t>
            </a:r>
            <a:endParaRPr lang="el-GR" dirty="0"/>
          </a:p>
        </p:txBody>
      </p:sp>
    </p:spTree>
    <p:extLst>
      <p:ext uri="{BB962C8B-B14F-4D97-AF65-F5344CB8AC3E}">
        <p14:creationId xmlns:p14="http://schemas.microsoft.com/office/powerpoint/2010/main" val="1267237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Εισαγωγή – Θέμα και σκοπός της εργασίας</a:t>
            </a:r>
            <a:endParaRPr lang="el-GR" sz="4000" dirty="0"/>
          </a:p>
        </p:txBody>
      </p:sp>
      <p:pic>
        <p:nvPicPr>
          <p:cNvPr id="4" name="Content Placeholder 3"/>
          <p:cNvPicPr>
            <a:picLocks noGrp="1" noChangeAspect="1"/>
          </p:cNvPicPr>
          <p:nvPr>
            <p:ph idx="1"/>
          </p:nvPr>
        </p:nvPicPr>
        <p:blipFill>
          <a:blip r:embed="rId2"/>
          <a:stretch>
            <a:fillRect/>
          </a:stretch>
        </p:blipFill>
        <p:spPr>
          <a:xfrm>
            <a:off x="269355" y="2032561"/>
            <a:ext cx="5127397" cy="2884161"/>
          </a:xfrm>
          <a:prstGeom prst="rect">
            <a:avLst/>
          </a:prstGeom>
        </p:spPr>
      </p:pic>
      <p:sp>
        <p:nvSpPr>
          <p:cNvPr id="5" name="Rectangle 4"/>
          <p:cNvSpPr/>
          <p:nvPr/>
        </p:nvSpPr>
        <p:spPr>
          <a:xfrm>
            <a:off x="5504329" y="1690688"/>
            <a:ext cx="6508377" cy="4401205"/>
          </a:xfrm>
          <a:prstGeom prst="rect">
            <a:avLst/>
          </a:prstGeom>
        </p:spPr>
        <p:txBody>
          <a:bodyPr wrap="square">
            <a:spAutoFit/>
          </a:bodyPr>
          <a:lstStyle/>
          <a:p>
            <a:pPr algn="just">
              <a:spcAft>
                <a:spcPts val="800"/>
              </a:spcAft>
            </a:pPr>
            <a:r>
              <a:rPr lang="el-GR" sz="1400" dirty="0" smtClean="0"/>
              <a:t>Στόχος </a:t>
            </a:r>
            <a:r>
              <a:rPr lang="el-GR" sz="1400" dirty="0"/>
              <a:t>μου είναι η κατασκευή μιας διάταξης διαλογής και τοποθέτησης αντικειμένων, η οποία θα έχει τη δυνατότητα να τα ταξινομεί βάσει του βάρους τους. Τα δύο κυριότερα και πιο απαιτητικά ζητούμενα της διάταξης είναι η δημιουργία μιας ακριβούς </a:t>
            </a:r>
            <a:r>
              <a:rPr lang="el-GR" sz="1400" dirty="0" smtClean="0"/>
              <a:t>ζυγαριάς και ενός </a:t>
            </a:r>
            <a:r>
              <a:rPr lang="el-GR" sz="1400" dirty="0"/>
              <a:t>ρομποτικού </a:t>
            </a:r>
            <a:r>
              <a:rPr lang="el-GR" sz="1400" dirty="0" smtClean="0"/>
              <a:t>βραχίονα. Το </a:t>
            </a:r>
            <a:r>
              <a:rPr lang="el-GR" sz="1400" dirty="0"/>
              <a:t>θέμα της εργασίας αυτής βρίσκει πολλές εφαρμογές, κυρίως στη βιομηχανία </a:t>
            </a:r>
            <a:r>
              <a:rPr lang="el-GR" sz="1400" dirty="0" smtClean="0"/>
              <a:t>τροφίμων και στη φαρμακοβιομηχανία. </a:t>
            </a:r>
            <a:r>
              <a:rPr lang="el-GR" sz="1400" dirty="0"/>
              <a:t>Ε</a:t>
            </a:r>
            <a:r>
              <a:rPr lang="el-GR" sz="1400" dirty="0" smtClean="0"/>
              <a:t>ταιρίες όπως η </a:t>
            </a:r>
            <a:r>
              <a:rPr lang="en-US" sz="1400" dirty="0"/>
              <a:t>Morrison Weighing </a:t>
            </a:r>
            <a:r>
              <a:rPr lang="en-US" sz="1400" dirty="0" smtClean="0"/>
              <a:t>Systems</a:t>
            </a:r>
            <a:r>
              <a:rPr lang="el-GR" sz="1400" dirty="0" smtClean="0"/>
              <a:t>, η </a:t>
            </a:r>
            <a:r>
              <a:rPr lang="en-US" sz="1400" dirty="0"/>
              <a:t>Falcon Autotech</a:t>
            </a:r>
            <a:r>
              <a:rPr lang="el-GR" sz="1400" dirty="0"/>
              <a:t>, η </a:t>
            </a:r>
            <a:r>
              <a:rPr lang="en-US" sz="1400" dirty="0"/>
              <a:t>Scaletronic</a:t>
            </a:r>
            <a:r>
              <a:rPr lang="el-GR" sz="1400" dirty="0"/>
              <a:t>, η </a:t>
            </a:r>
            <a:r>
              <a:rPr lang="en-US" sz="1400" dirty="0"/>
              <a:t>Arlyn Scales</a:t>
            </a:r>
            <a:r>
              <a:rPr lang="el-GR" sz="1400" dirty="0"/>
              <a:t>, η </a:t>
            </a:r>
            <a:r>
              <a:rPr lang="en-US" sz="1400" dirty="0"/>
              <a:t>Thompson Scale Company</a:t>
            </a:r>
            <a:r>
              <a:rPr lang="el-GR" sz="1400" dirty="0"/>
              <a:t> κ.ά</a:t>
            </a:r>
            <a:r>
              <a:rPr lang="el-GR" sz="1400" dirty="0" smtClean="0"/>
              <a:t>., κατασκευάζουν διατάξεις </a:t>
            </a:r>
            <a:r>
              <a:rPr lang="el-GR" sz="1400" dirty="0"/>
              <a:t>ταξινόμησης, που ταξινομούν και κατηγοριοποιούν αντικείμενα διαφόρων μεγεθών και σχημάτων σε ξεχωριστές ομάδες με κριτήριο το βάρος </a:t>
            </a:r>
            <a:r>
              <a:rPr lang="el-GR" sz="1400" dirty="0" smtClean="0"/>
              <a:t>τους. Η </a:t>
            </a:r>
            <a:r>
              <a:rPr lang="el-GR" sz="1400" dirty="0"/>
              <a:t>συντριπτική πλειοψηφία των διατάξεων ζύγισης και ταξινόμησης που κυκλοφορούν στην αγορά χρησιμοποιούν μεταφορικές ταινίες για την ανατροφοδότηση και τη μετακίνηση των </a:t>
            </a:r>
            <a:r>
              <a:rPr lang="el-GR" sz="1400" dirty="0" smtClean="0"/>
              <a:t>αντικειμένων. </a:t>
            </a:r>
            <a:r>
              <a:rPr lang="el-GR" sz="1400" dirty="0"/>
              <a:t>Η επιλογή αυτή είναι η συμφέρουσα ιδίως σε χώρους παραγωγής με μεγάλες αποστάσεις. Λόγω του μικρού μεγέθους της κατασκευής μου, αποφάσισα να διαφοροποιηθώ δοκιμάζοντας τη χρήση ενός ρομποτικού βραχίονα, ο οποίος λειτουργεί ως </a:t>
            </a:r>
            <a:r>
              <a:rPr lang="en-US" sz="1400" dirty="0"/>
              <a:t>pick and place </a:t>
            </a:r>
            <a:r>
              <a:rPr lang="el-GR" sz="1400" dirty="0" smtClean="0"/>
              <a:t>ρομπότ. Τέτοια </a:t>
            </a:r>
            <a:r>
              <a:rPr lang="el-GR" sz="1400" dirty="0"/>
              <a:t>ρομποτικά συστήματα προσφέρουν μεγαλύτερη ευελιξία εγκατάστασης, επανατοποθέτησης και </a:t>
            </a:r>
            <a:r>
              <a:rPr lang="el-GR" sz="1400" dirty="0" smtClean="0"/>
              <a:t>κίνησης. Σημαντικές </a:t>
            </a:r>
            <a:r>
              <a:rPr lang="el-GR" sz="1400" dirty="0"/>
              <a:t>τεχνικές προδιαγραφές για τις διατάξεις με τις οποίες ασχολούμαι αποτελούν η μεγάλη ταχύτητα, η υψηλή ακρίβεια και αξιοπιστία, καθώς και η ευελιξία και η πλήρης αυτοματοποίηση της </a:t>
            </a:r>
            <a:r>
              <a:rPr lang="el-GR" sz="1400" dirty="0" smtClean="0"/>
              <a:t>διαδικασίας. </a:t>
            </a:r>
            <a:r>
              <a:rPr lang="el-GR" sz="1400" dirty="0"/>
              <a:t>Η κατασκευή μου δίνει έμφαση στα στοιχεία της αυτοματοποίησης, της ακρίβειας και της </a:t>
            </a:r>
            <a:r>
              <a:rPr lang="el-GR" sz="1400" dirty="0" smtClean="0"/>
              <a:t>αποτελεσματικότητας.</a:t>
            </a:r>
            <a:endParaRPr lang="el-GR" sz="1400" dirty="0">
              <a:effectLst/>
            </a:endParaRPr>
          </a:p>
        </p:txBody>
      </p:sp>
      <p:sp>
        <p:nvSpPr>
          <p:cNvPr id="8" name="TextBox 7"/>
          <p:cNvSpPr txBox="1"/>
          <p:nvPr/>
        </p:nvSpPr>
        <p:spPr>
          <a:xfrm>
            <a:off x="493472" y="5088809"/>
            <a:ext cx="4679163" cy="830997"/>
          </a:xfrm>
          <a:prstGeom prst="rect">
            <a:avLst/>
          </a:prstGeom>
          <a:noFill/>
        </p:spPr>
        <p:txBody>
          <a:bodyPr wrap="square" rtlCol="0">
            <a:spAutoFit/>
          </a:bodyPr>
          <a:lstStyle/>
          <a:p>
            <a:pPr algn="just"/>
            <a:r>
              <a:rPr lang="el-GR" sz="1600" dirty="0" smtClean="0"/>
              <a:t>Στη φωτογραφία φαίνεται μία διάταξη ταξινόμησης της </a:t>
            </a:r>
            <a:r>
              <a:rPr lang="en-US" sz="1600" dirty="0" smtClean="0"/>
              <a:t>Vande Berg Scales, </a:t>
            </a:r>
            <a:r>
              <a:rPr lang="el-GR" sz="1600" dirty="0" smtClean="0"/>
              <a:t>η οποία ζυγίζει κουτιά, τα ταξινομεί και τους κολλάει κατάλληλες ετικέτες.</a:t>
            </a:r>
            <a:endParaRPr lang="el-GR" sz="1600" dirty="0"/>
          </a:p>
        </p:txBody>
      </p:sp>
    </p:spTree>
    <p:extLst>
      <p:ext uri="{BB962C8B-B14F-4D97-AF65-F5344CB8AC3E}">
        <p14:creationId xmlns:p14="http://schemas.microsoft.com/office/powerpoint/2010/main" val="6735025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644340" y="365125"/>
            <a:ext cx="109111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4000" dirty="0" smtClean="0"/>
              <a:t>Κώδικας (</a:t>
            </a:r>
            <a:r>
              <a:rPr lang="en-US" sz="4000" dirty="0" smtClean="0"/>
              <a:t>Block Diagram) </a:t>
            </a:r>
            <a:r>
              <a:rPr lang="el-GR" sz="4000" dirty="0" smtClean="0"/>
              <a:t>στο </a:t>
            </a:r>
            <a:r>
              <a:rPr lang="en-US" sz="4000" dirty="0" smtClean="0"/>
              <a:t>LabVIEW</a:t>
            </a:r>
            <a:br>
              <a:rPr lang="en-US" sz="4000" dirty="0" smtClean="0"/>
            </a:br>
            <a:r>
              <a:rPr lang="en-US" sz="4000" dirty="0" smtClean="0"/>
              <a:t>1. </a:t>
            </a:r>
            <a:r>
              <a:rPr lang="el-GR" sz="4000" dirty="0" smtClean="0"/>
              <a:t>Πρώτο </a:t>
            </a:r>
            <a:r>
              <a:rPr lang="en-US" sz="4000" dirty="0" smtClean="0"/>
              <a:t>while loop</a:t>
            </a:r>
            <a:r>
              <a:rPr lang="el-GR" sz="4000" dirty="0" smtClean="0"/>
              <a:t>, ανάγνωση μέτρησης ζυγαριάς</a:t>
            </a:r>
            <a:endParaRPr lang="el-GR" sz="4000" dirty="0"/>
          </a:p>
        </p:txBody>
      </p:sp>
      <p:pic>
        <p:nvPicPr>
          <p:cNvPr id="2" name="Picture 1"/>
          <p:cNvPicPr>
            <a:picLocks noChangeAspect="1"/>
          </p:cNvPicPr>
          <p:nvPr/>
        </p:nvPicPr>
        <p:blipFill>
          <a:blip r:embed="rId2"/>
          <a:stretch>
            <a:fillRect/>
          </a:stretch>
        </p:blipFill>
        <p:spPr>
          <a:xfrm>
            <a:off x="3923" y="1690688"/>
            <a:ext cx="12192000" cy="1717283"/>
          </a:xfrm>
          <a:prstGeom prst="rect">
            <a:avLst/>
          </a:prstGeom>
        </p:spPr>
      </p:pic>
      <p:sp>
        <p:nvSpPr>
          <p:cNvPr id="5" name="Rectangle 4"/>
          <p:cNvSpPr/>
          <p:nvPr/>
        </p:nvSpPr>
        <p:spPr>
          <a:xfrm>
            <a:off x="0" y="3490350"/>
            <a:ext cx="4984377" cy="3323987"/>
          </a:xfrm>
          <a:prstGeom prst="rect">
            <a:avLst/>
          </a:prstGeom>
        </p:spPr>
        <p:txBody>
          <a:bodyPr wrap="square">
            <a:spAutoFit/>
          </a:bodyPr>
          <a:lstStyle/>
          <a:p>
            <a:pPr algn="just">
              <a:spcAft>
                <a:spcPts val="800"/>
              </a:spcAft>
            </a:pPr>
            <a:r>
              <a:rPr lang="el-GR" sz="1400" dirty="0"/>
              <a:t>Για την ανάγνωση της μέτρησης του </a:t>
            </a:r>
            <a:r>
              <a:rPr lang="en-US" sz="1400" dirty="0"/>
              <a:t>load cell </a:t>
            </a:r>
            <a:r>
              <a:rPr lang="el-GR" sz="1400" dirty="0" smtClean="0"/>
              <a:t>αξιοποιώ το </a:t>
            </a:r>
            <a:r>
              <a:rPr lang="en-US" sz="1400" dirty="0"/>
              <a:t>API</a:t>
            </a:r>
            <a:r>
              <a:rPr lang="el-GR" sz="1400" dirty="0"/>
              <a:t> </a:t>
            </a:r>
            <a:r>
              <a:rPr lang="en-US" sz="1400" dirty="0" smtClean="0"/>
              <a:t>VISA</a:t>
            </a:r>
            <a:r>
              <a:rPr lang="el-GR" sz="1400" dirty="0" smtClean="0"/>
              <a:t> </a:t>
            </a:r>
            <a:r>
              <a:rPr lang="el-GR" sz="1400" dirty="0"/>
              <a:t>(</a:t>
            </a:r>
            <a:r>
              <a:rPr lang="en-US" sz="1400" dirty="0"/>
              <a:t>Virtual Instrument Software Architecture</a:t>
            </a:r>
            <a:r>
              <a:rPr lang="el-GR" sz="1400" dirty="0" smtClean="0"/>
              <a:t>) του </a:t>
            </a:r>
            <a:r>
              <a:rPr lang="en-US" sz="1400" dirty="0" smtClean="0"/>
              <a:t>LabVIEW</a:t>
            </a:r>
            <a:r>
              <a:rPr lang="el-GR" sz="1400" dirty="0" smtClean="0"/>
              <a:t>. </a:t>
            </a:r>
            <a:r>
              <a:rPr lang="el-GR" sz="1400" dirty="0"/>
              <a:t>Αρχικά, βάζω έξω από το </a:t>
            </a:r>
            <a:r>
              <a:rPr lang="en-US" sz="1400" dirty="0"/>
              <a:t>while loop </a:t>
            </a:r>
            <a:r>
              <a:rPr lang="el-GR" sz="1400" dirty="0"/>
              <a:t>ένα “</a:t>
            </a:r>
            <a:r>
              <a:rPr lang="en-US" sz="1400" dirty="0"/>
              <a:t>VISA Configure Serial Port</a:t>
            </a:r>
            <a:r>
              <a:rPr lang="el-GR" sz="1400" dirty="0"/>
              <a:t>” </a:t>
            </a:r>
            <a:r>
              <a:rPr lang="en-US" sz="1400" dirty="0"/>
              <a:t>block</a:t>
            </a:r>
            <a:r>
              <a:rPr lang="el-GR" sz="1400" dirty="0"/>
              <a:t>, που παίρνει εισόδους το όνομα της σειριακής θύρας (διαφορετική αυτής του </a:t>
            </a:r>
            <a:r>
              <a:rPr lang="en-US" sz="1400" dirty="0"/>
              <a:t>Arduino Mega</a:t>
            </a:r>
            <a:r>
              <a:rPr lang="el-GR" sz="1400" dirty="0"/>
              <a:t> 2560) και τον ρυθμό </a:t>
            </a:r>
            <a:r>
              <a:rPr lang="en-US" sz="1400" dirty="0"/>
              <a:t>baud rate</a:t>
            </a:r>
            <a:r>
              <a:rPr lang="el-GR" sz="1400" dirty="0"/>
              <a:t> (εδώ είναι 115200 </a:t>
            </a:r>
            <a:r>
              <a:rPr lang="en-US" sz="1400" dirty="0"/>
              <a:t>bps</a:t>
            </a:r>
            <a:r>
              <a:rPr lang="el-GR" sz="1400" dirty="0"/>
              <a:t>). Έτσι, εγκαθιδρύω μια σειριακή επικοινωνία με το </a:t>
            </a:r>
            <a:r>
              <a:rPr lang="en-US" sz="1400" dirty="0"/>
              <a:t>Arduino UNO</a:t>
            </a:r>
            <a:r>
              <a:rPr lang="el-GR" sz="1400" dirty="0"/>
              <a:t> (κλείνει μονάχα με τον τερματισμό του </a:t>
            </a:r>
            <a:r>
              <a:rPr lang="en-US" sz="1400" dirty="0"/>
              <a:t>LabVIEW </a:t>
            </a:r>
            <a:r>
              <a:rPr lang="el-GR" sz="1400" dirty="0"/>
              <a:t>προγράμματος, με ένα “</a:t>
            </a:r>
            <a:r>
              <a:rPr lang="en-US" sz="1400" dirty="0"/>
              <a:t>VISA Close</a:t>
            </a:r>
            <a:r>
              <a:rPr lang="el-GR" sz="1400" dirty="0"/>
              <a:t>” </a:t>
            </a:r>
            <a:r>
              <a:rPr lang="en-US" sz="1400" dirty="0"/>
              <a:t>block</a:t>
            </a:r>
            <a:r>
              <a:rPr lang="el-GR" sz="1400" dirty="0"/>
              <a:t>), το οποίο στέλνει τα επεξεργασμένα δεδομένα του </a:t>
            </a:r>
            <a:r>
              <a:rPr lang="en-US" sz="1400" dirty="0"/>
              <a:t>HX</a:t>
            </a:r>
            <a:r>
              <a:rPr lang="el-GR" sz="1400" dirty="0"/>
              <a:t>711 ενισχυτή </a:t>
            </a:r>
            <a:r>
              <a:rPr lang="en-US" sz="1400" dirty="0"/>
              <a:t>ADC </a:t>
            </a:r>
            <a:r>
              <a:rPr lang="el-GR" sz="1400" dirty="0"/>
              <a:t>στον υπολογιστή </a:t>
            </a:r>
            <a:r>
              <a:rPr lang="el-GR" sz="1400" dirty="0" smtClean="0"/>
              <a:t>μου. </a:t>
            </a:r>
            <a:r>
              <a:rPr lang="el-GR" sz="1400" dirty="0"/>
              <a:t>Στο εσωτερικό του </a:t>
            </a:r>
            <a:r>
              <a:rPr lang="en-US" sz="1400" dirty="0"/>
              <a:t>while loop</a:t>
            </a:r>
            <a:r>
              <a:rPr lang="el-GR" sz="1400" dirty="0"/>
              <a:t>, αν φτάνουν δεδομένα στη θύρα (πρόκειται για </a:t>
            </a:r>
            <a:r>
              <a:rPr lang="en-US" sz="1400" dirty="0"/>
              <a:t>strings</a:t>
            </a:r>
            <a:r>
              <a:rPr lang="el-GR" sz="1400" dirty="0"/>
              <a:t> με το δεκαδικό νούμερο της μέτρησης της ζυγαριάς σε γραμμάρια), διαβάζονται με ένα “</a:t>
            </a:r>
            <a:r>
              <a:rPr lang="en-US" sz="1400" dirty="0"/>
              <a:t>VISA Read</a:t>
            </a:r>
            <a:r>
              <a:rPr lang="el-GR" sz="1400" dirty="0"/>
              <a:t>“ </a:t>
            </a:r>
            <a:r>
              <a:rPr lang="en-US" sz="1400" dirty="0"/>
              <a:t>block</a:t>
            </a:r>
            <a:r>
              <a:rPr lang="el-GR" sz="1400" dirty="0"/>
              <a:t>, μετατρέπονται από αλφαριθμητικά σε αριθμητικά με ένα “</a:t>
            </a:r>
            <a:r>
              <a:rPr lang="en-US" sz="1400" dirty="0"/>
              <a:t>Fract</a:t>
            </a:r>
            <a:r>
              <a:rPr lang="el-GR" sz="1400" dirty="0"/>
              <a:t>/</a:t>
            </a:r>
            <a:r>
              <a:rPr lang="en-US" sz="1400" dirty="0"/>
              <a:t>Exp String To Number</a:t>
            </a:r>
            <a:r>
              <a:rPr lang="el-GR" sz="1400" dirty="0"/>
              <a:t>” </a:t>
            </a:r>
            <a:r>
              <a:rPr lang="en-US" sz="1400" dirty="0"/>
              <a:t>block </a:t>
            </a:r>
            <a:r>
              <a:rPr lang="el-GR" sz="1400" dirty="0"/>
              <a:t>και γράφονται στον </a:t>
            </a:r>
            <a:r>
              <a:rPr lang="en-US" sz="1400" dirty="0"/>
              <a:t>indicator </a:t>
            </a:r>
            <a:r>
              <a:rPr lang="el-GR" sz="1400" dirty="0"/>
              <a:t>“</a:t>
            </a:r>
            <a:r>
              <a:rPr lang="en-US" sz="1400" dirty="0"/>
              <a:t>CURRENT WEIGHT</a:t>
            </a:r>
            <a:r>
              <a:rPr lang="el-GR" sz="1400" dirty="0" smtClean="0"/>
              <a:t>”.</a:t>
            </a:r>
            <a:endParaRPr lang="el-GR" sz="1400" dirty="0">
              <a:effectLst/>
            </a:endParaRPr>
          </a:p>
        </p:txBody>
      </p:sp>
      <p:grpSp>
        <p:nvGrpSpPr>
          <p:cNvPr id="8" name="Group 7"/>
          <p:cNvGrpSpPr/>
          <p:nvPr/>
        </p:nvGrpSpPr>
        <p:grpSpPr>
          <a:xfrm>
            <a:off x="5131734" y="3488431"/>
            <a:ext cx="6992471" cy="3279700"/>
            <a:chOff x="5136776" y="3560370"/>
            <a:chExt cx="6992471" cy="3279700"/>
          </a:xfrm>
        </p:grpSpPr>
        <p:grpSp>
          <p:nvGrpSpPr>
            <p:cNvPr id="4" name="Group 3"/>
            <p:cNvGrpSpPr/>
            <p:nvPr/>
          </p:nvGrpSpPr>
          <p:grpSpPr>
            <a:xfrm>
              <a:off x="5217459" y="3650019"/>
              <a:ext cx="6911788" cy="3109370"/>
              <a:chOff x="0" y="3748630"/>
              <a:chExt cx="6911788" cy="3109370"/>
            </a:xfrm>
          </p:grpSpPr>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0" y="3748630"/>
                <a:ext cx="3883443" cy="3109370"/>
              </a:xfrm>
              <a:prstGeom prst="rect">
                <a:avLst/>
              </a:prstGeom>
            </p:spPr>
          </p:pic>
          <p:sp>
            <p:nvSpPr>
              <p:cNvPr id="3" name="Rectangle 2"/>
              <p:cNvSpPr/>
              <p:nvPr/>
            </p:nvSpPr>
            <p:spPr>
              <a:xfrm>
                <a:off x="3883443" y="3775012"/>
                <a:ext cx="3028345" cy="3056606"/>
              </a:xfrm>
              <a:prstGeom prst="rect">
                <a:avLst/>
              </a:prstGeom>
            </p:spPr>
            <p:txBody>
              <a:bodyPr wrap="square">
                <a:spAutoFit/>
              </a:bodyPr>
              <a:lstStyle/>
              <a:p>
                <a:pPr algn="just">
                  <a:lnSpc>
                    <a:spcPct val="107000"/>
                  </a:lnSpc>
                  <a:spcAft>
                    <a:spcPts val="800"/>
                  </a:spcAft>
                </a:pPr>
                <a:r>
                  <a:rPr lang="el-GR" sz="1200" dirty="0">
                    <a:latin typeface="Calibri" panose="020F0502020204030204" pitchFamily="34" charset="0"/>
                    <a:ea typeface="Calibri" panose="020F0502020204030204" pitchFamily="34" charset="0"/>
                    <a:cs typeface="Times New Roman" panose="02020603050405020304" pitchFamily="18" charset="0"/>
                  </a:rPr>
                  <a:t>Έχω χρησιμοποιήσει την ειδική βιβλιοθήκη “</a:t>
                </a:r>
                <a:r>
                  <a:rPr lang="en-US" sz="1200" dirty="0">
                    <a:latin typeface="Calibri" panose="020F0502020204030204" pitchFamily="34" charset="0"/>
                    <a:ea typeface="Calibri" panose="020F0502020204030204" pitchFamily="34" charset="0"/>
                    <a:cs typeface="Times New Roman" panose="02020603050405020304" pitchFamily="18" charset="0"/>
                  </a:rPr>
                  <a:t>HX</a:t>
                </a:r>
                <a:r>
                  <a:rPr lang="el-GR" sz="1200" dirty="0">
                    <a:latin typeface="Calibri" panose="020F0502020204030204" pitchFamily="34" charset="0"/>
                    <a:ea typeface="Calibri" panose="020F0502020204030204" pitchFamily="34" charset="0"/>
                    <a:cs typeface="Times New Roman" panose="02020603050405020304" pitchFamily="18" charset="0"/>
                  </a:rPr>
                  <a:t>711_</a:t>
                </a:r>
                <a:r>
                  <a:rPr lang="en-US" sz="1200" dirty="0">
                    <a:latin typeface="Calibri" panose="020F0502020204030204" pitchFamily="34" charset="0"/>
                    <a:ea typeface="Calibri" panose="020F0502020204030204" pitchFamily="34" charset="0"/>
                    <a:cs typeface="Times New Roman" panose="02020603050405020304" pitchFamily="18" charset="0"/>
                  </a:rPr>
                  <a:t>ADC</a:t>
                </a:r>
                <a:r>
                  <a:rPr lang="el-GR" sz="1200" dirty="0">
                    <a:latin typeface="Calibri" panose="020F0502020204030204" pitchFamily="34" charset="0"/>
                    <a:ea typeface="Calibri" panose="020F0502020204030204" pitchFamily="34" charset="0"/>
                    <a:cs typeface="Times New Roman" panose="02020603050405020304" pitchFamily="18" charset="0"/>
                  </a:rPr>
                  <a:t>” του </a:t>
                </a:r>
                <a:r>
                  <a:rPr lang="en-US" sz="1200" dirty="0" smtClean="0">
                    <a:latin typeface="Calibri" panose="020F0502020204030204" pitchFamily="34" charset="0"/>
                    <a:ea typeface="Calibri" panose="020F0502020204030204" pitchFamily="34" charset="0"/>
                    <a:cs typeface="Times New Roman" panose="02020603050405020304" pitchFamily="18" charset="0"/>
                  </a:rPr>
                  <a:t>arduino</a:t>
                </a:r>
                <a:r>
                  <a:rPr lang="el-GR" sz="1200" dirty="0" smtClean="0">
                    <a:latin typeface="Calibri" panose="020F0502020204030204" pitchFamily="34" charset="0"/>
                    <a:ea typeface="Calibri" panose="020F0502020204030204" pitchFamily="34" charset="0"/>
                    <a:cs typeface="Times New Roman" panose="02020603050405020304" pitchFamily="18" charset="0"/>
                  </a:rPr>
                  <a:t>, </a:t>
                </a:r>
                <a:r>
                  <a:rPr lang="el-GR" sz="1200" dirty="0">
                    <a:latin typeface="Calibri" panose="020F0502020204030204" pitchFamily="34" charset="0"/>
                    <a:ea typeface="Calibri" panose="020F0502020204030204" pitchFamily="34" charset="0"/>
                    <a:cs typeface="Times New Roman" panose="02020603050405020304" pitchFamily="18" charset="0"/>
                  </a:rPr>
                  <a:t>η οποία πραγματοποιεί φιλτράρισμα και εξομάλυνση των μετρήσεων εφαρμόζοντας ένα </a:t>
                </a:r>
                <a:r>
                  <a:rPr lang="en-US" sz="1200" dirty="0">
                    <a:latin typeface="Calibri" panose="020F0502020204030204" pitchFamily="34" charset="0"/>
                    <a:ea typeface="Calibri" panose="020F0502020204030204" pitchFamily="34" charset="0"/>
                    <a:cs typeface="Times New Roman" panose="02020603050405020304" pitchFamily="18" charset="0"/>
                  </a:rPr>
                  <a:t>moving average </a:t>
                </a:r>
                <a:r>
                  <a:rPr lang="el-GR" sz="1200" dirty="0">
                    <a:latin typeface="Calibri" panose="020F0502020204030204" pitchFamily="34" charset="0"/>
                    <a:ea typeface="Calibri" panose="020F0502020204030204" pitchFamily="34" charset="0"/>
                    <a:cs typeface="Times New Roman" panose="02020603050405020304" pitchFamily="18" charset="0"/>
                  </a:rPr>
                  <a:t>φίλτρο σε ένα διαρκώς ανανεώσιμο παράθυρο των 16 δειγμάτων (</a:t>
                </a:r>
                <a:r>
                  <a:rPr lang="en-US" sz="1200" dirty="0">
                    <a:latin typeface="Calibri" panose="020F0502020204030204" pitchFamily="34" charset="0"/>
                    <a:ea typeface="Calibri" panose="020F0502020204030204" pitchFamily="34" charset="0"/>
                    <a:cs typeface="Times New Roman" panose="02020603050405020304" pitchFamily="18" charset="0"/>
                  </a:rPr>
                  <a:t>default </a:t>
                </a:r>
                <a:r>
                  <a:rPr lang="el-GR" sz="1200" dirty="0">
                    <a:latin typeface="Calibri" panose="020F0502020204030204" pitchFamily="34" charset="0"/>
                    <a:ea typeface="Calibri" panose="020F0502020204030204" pitchFamily="34" charset="0"/>
                    <a:cs typeface="Times New Roman" panose="02020603050405020304" pitchFamily="18" charset="0"/>
                  </a:rPr>
                  <a:t>τιμή) και επιπλέον αφαιρεί τις υψηλές και χαμηλές ακραίες τιμές. Για τη βαθμονόμηση της ζυγαριάς χρησιμοποιώ μία γνωστή μάζα (μετρημένη από ηλεκτρονική ζυγαριά ακριβείας) και το παράδειγμα “</a:t>
                </a:r>
                <a:r>
                  <a:rPr lang="en-US" sz="1200" dirty="0">
                    <a:latin typeface="Calibri" panose="020F0502020204030204" pitchFamily="34" charset="0"/>
                    <a:ea typeface="Calibri" panose="020F0502020204030204" pitchFamily="34" charset="0"/>
                    <a:cs typeface="Times New Roman" panose="02020603050405020304" pitchFamily="18" charset="0"/>
                  </a:rPr>
                  <a:t>Calibration</a:t>
                </a:r>
                <a:r>
                  <a:rPr lang="el-GR" sz="1200" dirty="0">
                    <a:latin typeface="Calibri" panose="020F0502020204030204" pitchFamily="34" charset="0"/>
                    <a:ea typeface="Calibri" panose="020F0502020204030204" pitchFamily="34" charset="0"/>
                    <a:cs typeface="Times New Roman" panose="02020603050405020304" pitchFamily="18" charset="0"/>
                  </a:rPr>
                  <a:t>.</a:t>
                </a:r>
                <a:r>
                  <a:rPr lang="en-US" sz="1200" dirty="0">
                    <a:latin typeface="Calibri" panose="020F0502020204030204" pitchFamily="34" charset="0"/>
                    <a:ea typeface="Calibri" panose="020F0502020204030204" pitchFamily="34" charset="0"/>
                    <a:cs typeface="Times New Roman" panose="02020603050405020304" pitchFamily="18" charset="0"/>
                  </a:rPr>
                  <a:t>ino</a:t>
                </a:r>
                <a:r>
                  <a:rPr lang="el-GR" sz="1200" dirty="0">
                    <a:latin typeface="Calibri" panose="020F0502020204030204" pitchFamily="34" charset="0"/>
                    <a:ea typeface="Calibri" panose="020F0502020204030204" pitchFamily="34" charset="0"/>
                    <a:cs typeface="Times New Roman" panose="02020603050405020304" pitchFamily="18" charset="0"/>
                  </a:rPr>
                  <a:t>” της ίδιας βιβλιοθήκης, προκειμένου να βρω τον παράγοντα βαθμονόμησης που χρειάζεται να </a:t>
                </a:r>
                <a:r>
                  <a:rPr lang="el-GR" sz="1200" dirty="0" smtClean="0">
                    <a:latin typeface="Calibri" panose="020F0502020204030204" pitchFamily="34" charset="0"/>
                    <a:ea typeface="Calibri" panose="020F0502020204030204" pitchFamily="34" charset="0"/>
                    <a:cs typeface="Times New Roman" panose="02020603050405020304" pitchFamily="18" charset="0"/>
                  </a:rPr>
                  <a:t>περάσω στον </a:t>
                </a:r>
                <a:r>
                  <a:rPr lang="el-GR" sz="1200" dirty="0">
                    <a:latin typeface="Calibri" panose="020F0502020204030204" pitchFamily="34" charset="0"/>
                    <a:ea typeface="Calibri" panose="020F0502020204030204" pitchFamily="34" charset="0"/>
                    <a:cs typeface="Times New Roman" panose="02020603050405020304" pitchFamily="18" charset="0"/>
                  </a:rPr>
                  <a:t>κώδικα.</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 name="Rectangle 6"/>
            <p:cNvSpPr/>
            <p:nvPr/>
          </p:nvSpPr>
          <p:spPr>
            <a:xfrm>
              <a:off x="5136776" y="3560370"/>
              <a:ext cx="6992471" cy="3279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pSp>
    </p:spTree>
    <p:extLst>
      <p:ext uri="{BB962C8B-B14F-4D97-AF65-F5344CB8AC3E}">
        <p14:creationId xmlns:p14="http://schemas.microsoft.com/office/powerpoint/2010/main" val="41868853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318" y="110472"/>
            <a:ext cx="10829364" cy="1834870"/>
          </a:xfrm>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l-GR" sz="4000" dirty="0"/>
              <a:t>2</a:t>
            </a:r>
            <a:r>
              <a:rPr lang="en-US" sz="4000" dirty="0"/>
              <a:t>. </a:t>
            </a:r>
            <a:r>
              <a:rPr lang="el-GR" sz="4000" dirty="0"/>
              <a:t>Δεύτερο </a:t>
            </a:r>
            <a:r>
              <a:rPr lang="en-US" sz="4000" dirty="0"/>
              <a:t>while </a:t>
            </a:r>
            <a:r>
              <a:rPr lang="en-US" sz="4000" dirty="0" smtClean="0"/>
              <a:t>loop</a:t>
            </a:r>
            <a:r>
              <a:rPr lang="el-GR" sz="4000" dirty="0" smtClean="0"/>
              <a:t>, επαναφορά του ρομποτικού βραχίονα στην αρχική του θέση</a:t>
            </a:r>
            <a:endParaRPr lang="el-GR" sz="40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9609" y="2174782"/>
            <a:ext cx="6462384" cy="4351524"/>
          </a:xfrm>
          <a:prstGeom prst="rect">
            <a:avLst/>
          </a:prstGeom>
        </p:spPr>
      </p:pic>
      <p:sp>
        <p:nvSpPr>
          <p:cNvPr id="3" name="Rectangle 2"/>
          <p:cNvSpPr/>
          <p:nvPr/>
        </p:nvSpPr>
        <p:spPr>
          <a:xfrm>
            <a:off x="6965576" y="2780883"/>
            <a:ext cx="4893733" cy="3139321"/>
          </a:xfrm>
          <a:prstGeom prst="rect">
            <a:avLst/>
          </a:prstGeom>
        </p:spPr>
        <p:txBody>
          <a:bodyPr wrap="square">
            <a:spAutoFit/>
          </a:bodyPr>
          <a:lstStyle/>
          <a:p>
            <a:pPr algn="just"/>
            <a:r>
              <a:rPr lang="el-GR" dirty="0"/>
              <a:t>Αρχικά, όπως φαίνεται στην εικόνα </a:t>
            </a:r>
            <a:r>
              <a:rPr lang="el-GR" dirty="0" smtClean="0"/>
              <a:t>αριστερά, </a:t>
            </a:r>
            <a:r>
              <a:rPr lang="el-GR" dirty="0"/>
              <a:t>μεταφέρω τον ρομποτικό βραχίονα στην αρχική του θέση (ακριβώς πάνω από το τάσι της ζυγαριάς). Ακόμα, απενεργοποιώ όλα τα κουμπιά ελέγχου των τομέων της γραφικής διεπαφής “</a:t>
            </a:r>
            <a:r>
              <a:rPr lang="en-US" dirty="0"/>
              <a:t>Robotic arm control</a:t>
            </a:r>
            <a:r>
              <a:rPr lang="el-GR" dirty="0"/>
              <a:t>” και “</a:t>
            </a:r>
            <a:r>
              <a:rPr lang="en-US" dirty="0"/>
              <a:t>Scale</a:t>
            </a:r>
            <a:r>
              <a:rPr lang="el-GR" dirty="0"/>
              <a:t> / </a:t>
            </a:r>
            <a:r>
              <a:rPr lang="en-US" dirty="0"/>
              <a:t>weights control</a:t>
            </a:r>
            <a:r>
              <a:rPr lang="el-GR" dirty="0"/>
              <a:t>” που θα μπορούσαν να διαταράξουν την αυτόματη λειτουργία ταξινόμησης. Επίσης, ο </a:t>
            </a:r>
            <a:r>
              <a:rPr lang="en-US" dirty="0"/>
              <a:t>indicator</a:t>
            </a:r>
            <a:r>
              <a:rPr lang="el-GR" dirty="0"/>
              <a:t> “</a:t>
            </a:r>
            <a:r>
              <a:rPr lang="en-US" dirty="0"/>
              <a:t>CONTROL MODE</a:t>
            </a:r>
            <a:r>
              <a:rPr lang="el-GR" dirty="0"/>
              <a:t>” αλλάζει την ένδειξή του από “</a:t>
            </a:r>
            <a:r>
              <a:rPr lang="en-US" dirty="0"/>
              <a:t>MANUAL</a:t>
            </a:r>
            <a:r>
              <a:rPr lang="el-GR" dirty="0"/>
              <a:t>” σε “</a:t>
            </a:r>
            <a:r>
              <a:rPr lang="en-US" dirty="0"/>
              <a:t>AUTO</a:t>
            </a:r>
            <a:r>
              <a:rPr lang="el-GR" dirty="0"/>
              <a:t>”. Τέλος, μηδενίζονται οι καταγραφές βάρους των κουτιών.</a:t>
            </a:r>
            <a:endParaRPr lang="el-GR" dirty="0">
              <a:effectLst/>
            </a:endParaRPr>
          </a:p>
        </p:txBody>
      </p:sp>
    </p:spTree>
    <p:extLst>
      <p:ext uri="{BB962C8B-B14F-4D97-AF65-F5344CB8AC3E}">
        <p14:creationId xmlns:p14="http://schemas.microsoft.com/office/powerpoint/2010/main" val="38306420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694" y="374091"/>
            <a:ext cx="10771094" cy="1325563"/>
          </a:xfrm>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l-GR" sz="4000" dirty="0" smtClean="0"/>
              <a:t>2</a:t>
            </a:r>
            <a:r>
              <a:rPr lang="en-US" sz="4000" dirty="0" smtClean="0"/>
              <a:t>. </a:t>
            </a:r>
            <a:r>
              <a:rPr lang="el-GR" sz="4000" dirty="0" smtClean="0"/>
              <a:t>Δεύτερο </a:t>
            </a:r>
            <a:r>
              <a:rPr lang="en-US" sz="4000" dirty="0" smtClean="0"/>
              <a:t>while loop</a:t>
            </a:r>
            <a:r>
              <a:rPr lang="el-GR" sz="4000" dirty="0" smtClean="0"/>
              <a:t>, διαδοχική ζύγιση των βαρών</a:t>
            </a:r>
            <a:endParaRPr lang="el-GR" sz="4000" dirty="0"/>
          </a:p>
        </p:txBody>
      </p:sp>
      <p:sp>
        <p:nvSpPr>
          <p:cNvPr id="5" name="TextBox 4"/>
          <p:cNvSpPr txBox="1"/>
          <p:nvPr/>
        </p:nvSpPr>
        <p:spPr>
          <a:xfrm>
            <a:off x="-22404" y="5171282"/>
            <a:ext cx="4796061" cy="1323439"/>
          </a:xfrm>
          <a:prstGeom prst="rect">
            <a:avLst/>
          </a:prstGeom>
          <a:noFill/>
        </p:spPr>
        <p:txBody>
          <a:bodyPr wrap="square" rtlCol="0">
            <a:spAutoFit/>
          </a:bodyPr>
          <a:lstStyle/>
          <a:p>
            <a:pPr algn="just"/>
            <a:r>
              <a:rPr lang="en-US" sz="1600" b="1" dirty="0" smtClean="0"/>
              <a:t>i</a:t>
            </a:r>
            <a:r>
              <a:rPr lang="en-US" sz="1600" dirty="0" smtClean="0"/>
              <a:t>) </a:t>
            </a:r>
            <a:r>
              <a:rPr lang="el-GR" sz="1600" dirty="0" smtClean="0"/>
              <a:t>Η γωνία της θέσης του τρέχοντος κουτιού σε μοίρες.</a:t>
            </a:r>
            <a:endParaRPr lang="en-US" sz="1600" dirty="0" smtClean="0"/>
          </a:p>
          <a:p>
            <a:pPr algn="just"/>
            <a:r>
              <a:rPr lang="en-US" sz="1600" b="1" dirty="0" smtClean="0"/>
              <a:t>ii</a:t>
            </a:r>
            <a:r>
              <a:rPr lang="en-US" sz="1600" dirty="0" smtClean="0"/>
              <a:t>) </a:t>
            </a:r>
            <a:r>
              <a:rPr lang="el-GR" sz="1600" dirty="0" smtClean="0"/>
              <a:t>Η γωνία της θέσης της ζυγαριάς σε μοίρες.</a:t>
            </a:r>
            <a:endParaRPr lang="en-US" sz="1600" dirty="0" smtClean="0"/>
          </a:p>
          <a:p>
            <a:pPr algn="just"/>
            <a:r>
              <a:rPr lang="en-US" sz="1600" b="1" dirty="0" smtClean="0"/>
              <a:t>iii</a:t>
            </a:r>
            <a:r>
              <a:rPr lang="en-US" sz="1600" dirty="0" smtClean="0"/>
              <a:t>) </a:t>
            </a:r>
            <a:r>
              <a:rPr lang="el-GR" sz="1600" dirty="0" smtClean="0"/>
              <a:t>Ο δείκτης της τρέχουσας επανάληψης του </a:t>
            </a:r>
            <a:r>
              <a:rPr lang="en-US" sz="1600" dirty="0" smtClean="0"/>
              <a:t>for loop.</a:t>
            </a:r>
          </a:p>
          <a:p>
            <a:pPr algn="just"/>
            <a:r>
              <a:rPr lang="el-GR" sz="1600" dirty="0" smtClean="0"/>
              <a:t>(Πρόκειται για παραπομπές που έχουν προστεθεί σε κάποιες συνδέσεις του γραφικού κώδικα.)</a:t>
            </a:r>
            <a:endParaRPr lang="el-GR" sz="1600" dirty="0"/>
          </a:p>
        </p:txBody>
      </p:sp>
      <p:grpSp>
        <p:nvGrpSpPr>
          <p:cNvPr id="3" name="Group 2"/>
          <p:cNvGrpSpPr/>
          <p:nvPr/>
        </p:nvGrpSpPr>
        <p:grpSpPr>
          <a:xfrm>
            <a:off x="49286" y="1829157"/>
            <a:ext cx="12097910" cy="4908028"/>
            <a:chOff x="94090" y="1949972"/>
            <a:chExt cx="12097910" cy="4908028"/>
          </a:xfrm>
        </p:grpSpPr>
        <p:grpSp>
          <p:nvGrpSpPr>
            <p:cNvPr id="7" name="Group 6"/>
            <p:cNvGrpSpPr/>
            <p:nvPr/>
          </p:nvGrpSpPr>
          <p:grpSpPr>
            <a:xfrm>
              <a:off x="94090" y="1949972"/>
              <a:ext cx="12097910" cy="4908028"/>
              <a:chOff x="94090" y="1949972"/>
              <a:chExt cx="12097910" cy="4908028"/>
            </a:xfrm>
          </p:grpSpPr>
          <p:grpSp>
            <p:nvGrpSpPr>
              <p:cNvPr id="33" name="Group 32"/>
              <p:cNvGrpSpPr/>
              <p:nvPr/>
            </p:nvGrpSpPr>
            <p:grpSpPr>
              <a:xfrm>
                <a:off x="94090" y="1949972"/>
                <a:ext cx="12097910" cy="4908028"/>
                <a:chOff x="94091" y="1949972"/>
                <a:chExt cx="12097910" cy="4908028"/>
              </a:xfrm>
            </p:grpSpPr>
            <p:pic>
              <p:nvPicPr>
                <p:cNvPr id="15" name="Picture 14"/>
                <p:cNvPicPr>
                  <a:picLocks noChangeAspect="1"/>
                </p:cNvPicPr>
                <p:nvPr/>
              </p:nvPicPr>
              <p:blipFill>
                <a:blip r:embed="rId2"/>
                <a:stretch>
                  <a:fillRect/>
                </a:stretch>
              </p:blipFill>
              <p:spPr>
                <a:xfrm>
                  <a:off x="4855765" y="1954306"/>
                  <a:ext cx="7336236" cy="4903694"/>
                </a:xfrm>
                <a:prstGeom prst="rect">
                  <a:avLst/>
                </a:prstGeom>
              </p:spPr>
            </p:pic>
            <p:pic>
              <p:nvPicPr>
                <p:cNvPr id="28" name="Picture 27"/>
                <p:cNvPicPr>
                  <a:picLocks noChangeAspect="1"/>
                </p:cNvPicPr>
                <p:nvPr/>
              </p:nvPicPr>
              <p:blipFill>
                <a:blip r:embed="rId3"/>
                <a:stretch>
                  <a:fillRect/>
                </a:stretch>
              </p:blipFill>
              <p:spPr>
                <a:xfrm>
                  <a:off x="94091" y="1949972"/>
                  <a:ext cx="4652683" cy="3138749"/>
                </a:xfrm>
                <a:prstGeom prst="rect">
                  <a:avLst/>
                </a:prstGeom>
              </p:spPr>
            </p:pic>
            <p:cxnSp>
              <p:nvCxnSpPr>
                <p:cNvPr id="29" name="Straight Arrow Connector 28"/>
                <p:cNvCxnSpPr/>
                <p:nvPr/>
              </p:nvCxnSpPr>
              <p:spPr>
                <a:xfrm flipV="1">
                  <a:off x="4401672" y="2173392"/>
                  <a:ext cx="627529" cy="5339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ext Box 2"/>
              <p:cNvSpPr txBox="1">
                <a:spLocks noChangeArrowheads="1"/>
              </p:cNvSpPr>
              <p:nvPr/>
            </p:nvSpPr>
            <p:spPr bwMode="auto">
              <a:xfrm>
                <a:off x="1565816" y="3531253"/>
                <a:ext cx="274955"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2"/>
              <p:cNvSpPr txBox="1">
                <a:spLocks noChangeArrowheads="1"/>
              </p:cNvSpPr>
              <p:nvPr/>
            </p:nvSpPr>
            <p:spPr bwMode="auto">
              <a:xfrm>
                <a:off x="4840865" y="3070690"/>
                <a:ext cx="274955"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smtClean="0">
                    <a:effectLst/>
                    <a:latin typeface="Calibri" panose="020F0502020204030204" pitchFamily="34" charset="0"/>
                    <a:ea typeface="Calibri" panose="020F0502020204030204" pitchFamily="34" charset="0"/>
                    <a:cs typeface="Times New Roman" panose="02020603050405020304" pitchFamily="18" charset="0"/>
                  </a:rPr>
                  <a:t>i</a:t>
                </a:r>
                <a:r>
                  <a:rPr lang="en-US" sz="1200" b="1" dirty="0" smtClean="0">
                    <a:effectLst/>
                    <a:latin typeface="Calibri" panose="020F0502020204030204" pitchFamily="34" charset="0"/>
                    <a:ea typeface="Calibri" panose="020F0502020204030204" pitchFamily="34" charset="0"/>
                    <a:cs typeface="Times New Roman" panose="02020603050405020304" pitchFamily="18" charset="0"/>
                  </a:rPr>
                  <a:t>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2"/>
              <p:cNvSpPr txBox="1">
                <a:spLocks noChangeArrowheads="1"/>
              </p:cNvSpPr>
              <p:nvPr/>
            </p:nvSpPr>
            <p:spPr bwMode="auto">
              <a:xfrm>
                <a:off x="8523882" y="3646673"/>
                <a:ext cx="351177" cy="239103"/>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smtClean="0">
                    <a:effectLst/>
                    <a:latin typeface="Calibri" panose="020F0502020204030204" pitchFamily="34" charset="0"/>
                    <a:ea typeface="Calibri" panose="020F0502020204030204" pitchFamily="34" charset="0"/>
                    <a:cs typeface="Times New Roman" panose="02020603050405020304" pitchFamily="18" charset="0"/>
                  </a:rPr>
                  <a:t>i</a:t>
                </a:r>
                <a:r>
                  <a:rPr lang="en-US" sz="1200" b="1" dirty="0" smtClean="0">
                    <a:effectLst/>
                    <a:latin typeface="Calibri" panose="020F0502020204030204" pitchFamily="34" charset="0"/>
                    <a:ea typeface="Calibri" panose="020F0502020204030204" pitchFamily="34" charset="0"/>
                    <a:cs typeface="Times New Roman" panose="02020603050405020304" pitchFamily="18" charset="0"/>
                  </a:rPr>
                  <a:t>ii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2"/>
              <p:cNvSpPr txBox="1">
                <a:spLocks noChangeArrowheads="1"/>
              </p:cNvSpPr>
              <p:nvPr/>
            </p:nvSpPr>
            <p:spPr bwMode="auto">
              <a:xfrm>
                <a:off x="8514917" y="5339040"/>
                <a:ext cx="351177" cy="239103"/>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smtClean="0">
                    <a:effectLst/>
                    <a:latin typeface="Calibri" panose="020F0502020204030204" pitchFamily="34" charset="0"/>
                    <a:ea typeface="Calibri" panose="020F0502020204030204" pitchFamily="34" charset="0"/>
                    <a:cs typeface="Times New Roman" panose="02020603050405020304" pitchFamily="18" charset="0"/>
                  </a:rPr>
                  <a:t>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3" name="Text Box 2"/>
            <p:cNvSpPr txBox="1">
              <a:spLocks noChangeArrowheads="1"/>
            </p:cNvSpPr>
            <p:nvPr/>
          </p:nvSpPr>
          <p:spPr bwMode="auto">
            <a:xfrm>
              <a:off x="8622495" y="449384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dirty="0" smtClean="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2"/>
            <p:cNvSpPr txBox="1">
              <a:spLocks noChangeArrowheads="1"/>
            </p:cNvSpPr>
            <p:nvPr/>
          </p:nvSpPr>
          <p:spPr bwMode="auto">
            <a:xfrm>
              <a:off x="4921548" y="449384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dirty="0" smtClean="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
            <p:cNvSpPr txBox="1">
              <a:spLocks noChangeArrowheads="1"/>
            </p:cNvSpPr>
            <p:nvPr/>
          </p:nvSpPr>
          <p:spPr bwMode="auto">
            <a:xfrm>
              <a:off x="8622495" y="1983242"/>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dirty="0" smtClean="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2"/>
            <p:cNvSpPr txBox="1">
              <a:spLocks noChangeArrowheads="1"/>
            </p:cNvSpPr>
            <p:nvPr/>
          </p:nvSpPr>
          <p:spPr bwMode="auto">
            <a:xfrm>
              <a:off x="4921548" y="1983242"/>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2"/>
            <p:cNvSpPr txBox="1">
              <a:spLocks noChangeArrowheads="1"/>
            </p:cNvSpPr>
            <p:nvPr/>
          </p:nvSpPr>
          <p:spPr bwMode="auto">
            <a:xfrm>
              <a:off x="1758550" y="2910854"/>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42122177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494" y="365125"/>
            <a:ext cx="10919012" cy="1325563"/>
          </a:xfrm>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l-GR" sz="4000" dirty="0"/>
              <a:t>2</a:t>
            </a:r>
            <a:r>
              <a:rPr lang="en-US" sz="4000" dirty="0"/>
              <a:t>. </a:t>
            </a:r>
            <a:r>
              <a:rPr lang="el-GR" sz="4000" dirty="0"/>
              <a:t>Δεύτερο </a:t>
            </a:r>
            <a:r>
              <a:rPr lang="en-US" sz="4000" dirty="0"/>
              <a:t>while </a:t>
            </a:r>
            <a:r>
              <a:rPr lang="en-US" sz="4000" dirty="0" smtClean="0"/>
              <a:t>loop</a:t>
            </a:r>
            <a:r>
              <a:rPr lang="el-GR" sz="4000" dirty="0" smtClean="0"/>
              <a:t>, διαδοχική ζύγιση των βαρών</a:t>
            </a:r>
            <a:endParaRPr lang="el-GR" sz="4000" dirty="0"/>
          </a:p>
        </p:txBody>
      </p:sp>
      <p:sp>
        <p:nvSpPr>
          <p:cNvPr id="3" name="Rectangle 2"/>
          <p:cNvSpPr/>
          <p:nvPr/>
        </p:nvSpPr>
        <p:spPr>
          <a:xfrm>
            <a:off x="302558" y="1848044"/>
            <a:ext cx="11586883" cy="4706481"/>
          </a:xfrm>
          <a:prstGeom prst="rect">
            <a:avLst/>
          </a:prstGeom>
        </p:spPr>
        <p:txBody>
          <a:bodyPr wrap="square">
            <a:spAutoFit/>
          </a:bodyPr>
          <a:lstStyle/>
          <a:p>
            <a:pPr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0) Παίρνω </a:t>
            </a:r>
            <a:r>
              <a:rPr lang="el-GR" sz="1600" dirty="0">
                <a:latin typeface="Calibri" panose="020F0502020204030204" pitchFamily="34" charset="0"/>
                <a:ea typeface="Calibri" panose="020F0502020204030204" pitchFamily="34" charset="0"/>
                <a:cs typeface="Times New Roman" panose="02020603050405020304" pitchFamily="18" charset="0"/>
              </a:rPr>
              <a:t>το επόμενο στη σειρά κουτί από την αρχική του </a:t>
            </a:r>
            <a:r>
              <a:rPr lang="el-GR" sz="1600" dirty="0" smtClean="0">
                <a:latin typeface="Calibri" panose="020F0502020204030204" pitchFamily="34" charset="0"/>
                <a:ea typeface="Calibri" panose="020F0502020204030204" pitchFamily="34" charset="0"/>
                <a:cs typeface="Times New Roman" panose="02020603050405020304" pitchFamily="18" charset="0"/>
              </a:rPr>
              <a:t>θέση:</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smtClean="0">
                <a:latin typeface="Calibri" panose="020F0502020204030204" pitchFamily="34" charset="0"/>
                <a:ea typeface="Calibri" panose="020F0502020204030204" pitchFamily="34" charset="0"/>
                <a:cs typeface="Times New Roman" panose="02020603050405020304" pitchFamily="18" charset="0"/>
              </a:rPr>
              <a:t>a) </a:t>
            </a:r>
            <a:r>
              <a:rPr lang="el-GR" sz="1600" dirty="0" smtClean="0">
                <a:latin typeface="Calibri" panose="020F0502020204030204" pitchFamily="34" charset="0"/>
                <a:ea typeface="Calibri" panose="020F0502020204030204" pitchFamily="34" charset="0"/>
                <a:cs typeface="Times New Roman" panose="02020603050405020304" pitchFamily="18" charset="0"/>
              </a:rPr>
              <a:t>Περιστρέφω </a:t>
            </a:r>
            <a:r>
              <a:rPr lang="el-GR" sz="1600" dirty="0">
                <a:latin typeface="Calibri" panose="020F0502020204030204" pitchFamily="34" charset="0"/>
                <a:ea typeface="Calibri" panose="020F0502020204030204" pitchFamily="34" charset="0"/>
                <a:cs typeface="Times New Roman" panose="02020603050405020304" pitchFamily="18" charset="0"/>
              </a:rPr>
              <a:t>τον ρομποτικό βραχίονα μέχρι την επόμενη θέση που είναι κατειλημμένη από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b) </a:t>
            </a:r>
            <a:r>
              <a:rPr lang="el-GR" sz="1600" dirty="0">
                <a:latin typeface="Calibri" panose="020F0502020204030204" pitchFamily="34" charset="0"/>
                <a:ea typeface="Calibri" panose="020F0502020204030204" pitchFamily="34" charset="0"/>
                <a:cs typeface="Times New Roman" panose="02020603050405020304" pitchFamily="18" charset="0"/>
              </a:rPr>
              <a:t>Χαμηλώνω τον ρομποτικό βραχίονα ώστε να είναι ακριβώς πάνω από την κορυφή του τρέχοντος κουτιού</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c) </a:t>
            </a:r>
            <a:r>
              <a:rPr lang="el-GR" sz="1600" dirty="0">
                <a:latin typeface="Calibri" panose="020F0502020204030204" pitchFamily="34" charset="0"/>
                <a:ea typeface="Calibri" panose="020F0502020204030204" pitchFamily="34" charset="0"/>
                <a:cs typeface="Times New Roman" panose="02020603050405020304" pitchFamily="18" charset="0"/>
              </a:rPr>
              <a:t>Ενεργοποιώ τον ηλεκτρομαγνήτη προκειμένου να πιάσω το τρέχον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d) </a:t>
            </a:r>
            <a:r>
              <a:rPr lang="el-GR" sz="1600" dirty="0">
                <a:latin typeface="Calibri" panose="020F0502020204030204" pitchFamily="34" charset="0"/>
                <a:ea typeface="Calibri" panose="020F0502020204030204" pitchFamily="34" charset="0"/>
                <a:cs typeface="Times New Roman" panose="02020603050405020304" pitchFamily="18" charset="0"/>
              </a:rPr>
              <a:t>Ανυψώνω τον ρομποτικό βραχίονα ώστε το τρέχον κουτί να μπορεί περάσει πάνω από τα άλλα χωρίς να τα χτυπήσει.</a:t>
            </a:r>
          </a:p>
          <a:p>
            <a:pPr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1) Αφήνω το τρέχον κουτί πάνω στη ζυγαριά:</a:t>
            </a:r>
            <a:r>
              <a:rPr lang="en-US" sz="1600" dirty="0" smtClean="0">
                <a:latin typeface="Calibri" panose="020F0502020204030204" pitchFamily="34" charset="0"/>
                <a:ea typeface="Calibri" panose="020F0502020204030204" pitchFamily="34" charset="0"/>
                <a:cs typeface="Times New Roman" panose="02020603050405020304" pitchFamily="18" charset="0"/>
              </a:rPr>
              <a:t> a) </a:t>
            </a:r>
            <a:r>
              <a:rPr lang="el-GR" sz="1600" dirty="0">
                <a:latin typeface="Calibri" panose="020F0502020204030204" pitchFamily="34" charset="0"/>
                <a:ea typeface="Calibri" panose="020F0502020204030204" pitchFamily="34" charset="0"/>
                <a:cs typeface="Times New Roman" panose="02020603050405020304" pitchFamily="18" charset="0"/>
              </a:rPr>
              <a:t>Περιστρέφω τον ρομποτικό βραχίονα μέχρι να βρεθεί πάνω από τη ζυγαριά</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b)</a:t>
            </a:r>
            <a:r>
              <a:rPr lang="el-GR" sz="1600" dirty="0">
                <a:latin typeface="Calibri" panose="020F0502020204030204" pitchFamily="34" charset="0"/>
                <a:ea typeface="Calibri" panose="020F0502020204030204" pitchFamily="34" charset="0"/>
                <a:cs typeface="Times New Roman" panose="02020603050405020304" pitchFamily="18" charset="0"/>
              </a:rPr>
              <a:t> Χαμηλώνω τον ρομποτικό βραχίονα ώστε το τρέχον κουτί να αγγίξει το τάσι</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c) </a:t>
            </a:r>
            <a:r>
              <a:rPr lang="el-GR" sz="1600" dirty="0">
                <a:latin typeface="Calibri" panose="020F0502020204030204" pitchFamily="34" charset="0"/>
                <a:ea typeface="Calibri" panose="020F0502020204030204" pitchFamily="34" charset="0"/>
                <a:cs typeface="Times New Roman" panose="02020603050405020304" pitchFamily="18" charset="0"/>
              </a:rPr>
              <a:t>Απενεργοποιώ τον ηλεκτρομαγνήτη προκειμένου να απελευθερώσω το τρέχον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d) </a:t>
            </a:r>
            <a:r>
              <a:rPr lang="el-GR" sz="1600" dirty="0">
                <a:latin typeface="Calibri" panose="020F0502020204030204" pitchFamily="34" charset="0"/>
                <a:ea typeface="Calibri" panose="020F0502020204030204" pitchFamily="34" charset="0"/>
                <a:cs typeface="Times New Roman" panose="02020603050405020304" pitchFamily="18" charset="0"/>
              </a:rPr>
              <a:t>Ανυψώνω τον ρομποτικό βραχίονα ώστε η μέτρηση της ζυγαριάς να μην επηρεαστεί από αυτόν.</a:t>
            </a:r>
          </a:p>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2) Μετράω </a:t>
            </a:r>
            <a:r>
              <a:rPr lang="el-GR" sz="1600" dirty="0">
                <a:latin typeface="Calibri" panose="020F0502020204030204" pitchFamily="34" charset="0"/>
                <a:ea typeface="Calibri" panose="020F0502020204030204" pitchFamily="34" charset="0"/>
                <a:cs typeface="Times New Roman" panose="02020603050405020304" pitchFamily="18" charset="0"/>
              </a:rPr>
              <a:t>το βάρος του τρέχοντος κουτιού και αποθηκεύω την τιμή</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a) </a:t>
            </a:r>
            <a:r>
              <a:rPr lang="el-GR" sz="1600" dirty="0">
                <a:latin typeface="Calibri" panose="020F0502020204030204" pitchFamily="34" charset="0"/>
                <a:ea typeface="Calibri" panose="020F0502020204030204" pitchFamily="34" charset="0"/>
                <a:cs typeface="Times New Roman" panose="02020603050405020304" pitchFamily="18" charset="0"/>
              </a:rPr>
              <a:t>Περιμένω λίγη ώρα πριν καταγράψω τη μέτρηση του βάρους (για να σταθεροποιηθεί η τιμή</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b) </a:t>
            </a:r>
            <a:r>
              <a:rPr lang="el-GR" sz="1600" dirty="0">
                <a:latin typeface="Calibri" panose="020F0502020204030204" pitchFamily="34" charset="0"/>
                <a:ea typeface="Calibri" panose="020F0502020204030204" pitchFamily="34" charset="0"/>
                <a:cs typeface="Times New Roman" panose="02020603050405020304" pitchFamily="18" charset="0"/>
              </a:rPr>
              <a:t>Παίρνω τη μέτρηση του βάρους του τρέχοντος κουτιού και την αποθηκεύω</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endParaRPr lang="el-GR" sz="16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3) Παίρνω </a:t>
            </a:r>
            <a:r>
              <a:rPr lang="el-GR" sz="1600" dirty="0">
                <a:latin typeface="Calibri" panose="020F0502020204030204" pitchFamily="34" charset="0"/>
                <a:ea typeface="Calibri" panose="020F0502020204030204" pitchFamily="34" charset="0"/>
                <a:cs typeface="Times New Roman" panose="02020603050405020304" pitchFamily="18" charset="0"/>
              </a:rPr>
              <a:t>το τρέχον κουτί από τη ζυγαριά</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a) </a:t>
            </a:r>
            <a:r>
              <a:rPr lang="el-GR" sz="1600" dirty="0">
                <a:latin typeface="Calibri" panose="020F0502020204030204" pitchFamily="34" charset="0"/>
                <a:ea typeface="Calibri" panose="020F0502020204030204" pitchFamily="34" charset="0"/>
                <a:cs typeface="Times New Roman" panose="02020603050405020304" pitchFamily="18" charset="0"/>
              </a:rPr>
              <a:t>Χαμηλώνω τον ρομποτικό βραχίονα ώστε να είναι ακριβώς πάνω από την κορυφή του τρέχοντος κουτιού</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b) </a:t>
            </a:r>
            <a:r>
              <a:rPr lang="el-GR" sz="1600" dirty="0">
                <a:latin typeface="Calibri" panose="020F0502020204030204" pitchFamily="34" charset="0"/>
                <a:ea typeface="Calibri" panose="020F0502020204030204" pitchFamily="34" charset="0"/>
                <a:cs typeface="Times New Roman" panose="02020603050405020304" pitchFamily="18" charset="0"/>
              </a:rPr>
              <a:t>Ενεργοποιώ τον ηλεκτρομαγνήτη προκειμένου να αρπάξω το τρέχον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c) </a:t>
            </a:r>
            <a:r>
              <a:rPr lang="el-GR" sz="1600" dirty="0">
                <a:latin typeface="Calibri" panose="020F0502020204030204" pitchFamily="34" charset="0"/>
                <a:ea typeface="Calibri" panose="020F0502020204030204" pitchFamily="34" charset="0"/>
                <a:cs typeface="Times New Roman" panose="02020603050405020304" pitchFamily="18" charset="0"/>
              </a:rPr>
              <a:t>Ανυψώνω τον ρομποτικό βραχίονα ώστε το τρέχον κουτί να μην αγγίζει πλέον το τάσι</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endParaRPr lang="el-GR" sz="16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4) Επιστρέφω </a:t>
            </a:r>
            <a:r>
              <a:rPr lang="el-GR" sz="1600" dirty="0">
                <a:latin typeface="Calibri" panose="020F0502020204030204" pitchFamily="34" charset="0"/>
                <a:ea typeface="Calibri" panose="020F0502020204030204" pitchFamily="34" charset="0"/>
                <a:cs typeface="Times New Roman" panose="02020603050405020304" pitchFamily="18" charset="0"/>
              </a:rPr>
              <a:t>το τρέχον κουτί στην αρχική του θέση</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a) </a:t>
            </a:r>
            <a:r>
              <a:rPr lang="el-GR" sz="1600" dirty="0">
                <a:latin typeface="Calibri" panose="020F0502020204030204" pitchFamily="34" charset="0"/>
                <a:ea typeface="Calibri" panose="020F0502020204030204" pitchFamily="34" charset="0"/>
                <a:cs typeface="Times New Roman" panose="02020603050405020304" pitchFamily="18" charset="0"/>
              </a:rPr>
              <a:t>Περιστρέφω τον ρομποτικό βραχίονα μέχρι να βρεθεί πάνω από την αρχική θέση του τρέχοντος κουτιού</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b) </a:t>
            </a:r>
            <a:r>
              <a:rPr lang="el-GR" sz="1600" dirty="0">
                <a:latin typeface="Calibri" panose="020F0502020204030204" pitchFamily="34" charset="0"/>
                <a:ea typeface="Calibri" panose="020F0502020204030204" pitchFamily="34" charset="0"/>
                <a:cs typeface="Times New Roman" panose="02020603050405020304" pitchFamily="18" charset="0"/>
              </a:rPr>
              <a:t>Χαμηλώνω τον ρομποτικό βραχίονα ώστε το τρέχον κουτί να αγγίξει τη βάση</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c) </a:t>
            </a:r>
            <a:r>
              <a:rPr lang="el-GR" sz="1600" dirty="0">
                <a:latin typeface="Calibri" panose="020F0502020204030204" pitchFamily="34" charset="0"/>
                <a:ea typeface="Calibri" panose="020F0502020204030204" pitchFamily="34" charset="0"/>
                <a:cs typeface="Times New Roman" panose="02020603050405020304" pitchFamily="18" charset="0"/>
              </a:rPr>
              <a:t>Απενεργοποιώ τον ηλεκτρομαγνήτη προκειμένου να απελευθερώσω το τρέχον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d) </a:t>
            </a:r>
            <a:r>
              <a:rPr lang="el-GR" sz="1600" dirty="0">
                <a:latin typeface="Calibri" panose="020F0502020204030204" pitchFamily="34" charset="0"/>
                <a:ea typeface="Calibri" panose="020F0502020204030204" pitchFamily="34" charset="0"/>
                <a:cs typeface="Times New Roman" panose="02020603050405020304" pitchFamily="18" charset="0"/>
              </a:rPr>
              <a:t>Ανυψώνω τον ρομποτικό βραχίονα ώστε να μην επηρεάζει πλέον το τρέχον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endParaRPr lang="el-GR"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55015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129" y="-6506"/>
            <a:ext cx="11223812" cy="1895181"/>
          </a:xfrm>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l-GR" sz="4000" dirty="0"/>
              <a:t>2</a:t>
            </a:r>
            <a:r>
              <a:rPr lang="en-US" sz="4000" dirty="0"/>
              <a:t>. </a:t>
            </a:r>
            <a:r>
              <a:rPr lang="el-GR" sz="4000" dirty="0"/>
              <a:t>Δεύτερο </a:t>
            </a:r>
            <a:r>
              <a:rPr lang="en-US" sz="4000" dirty="0"/>
              <a:t>while </a:t>
            </a:r>
            <a:r>
              <a:rPr lang="en-US" sz="4000" dirty="0" smtClean="0"/>
              <a:t>loop</a:t>
            </a:r>
            <a:r>
              <a:rPr lang="el-GR" sz="4000" dirty="0" smtClean="0"/>
              <a:t>, ταξινόμηση των κουτιών κατά φθίνουσα σειρά βάρους</a:t>
            </a:r>
            <a:endParaRPr lang="el-GR" sz="4000" dirty="0"/>
          </a:p>
        </p:txBody>
      </p:sp>
      <p:grpSp>
        <p:nvGrpSpPr>
          <p:cNvPr id="7" name="Group 6"/>
          <p:cNvGrpSpPr/>
          <p:nvPr/>
        </p:nvGrpSpPr>
        <p:grpSpPr>
          <a:xfrm>
            <a:off x="344539" y="1864658"/>
            <a:ext cx="11502922" cy="4458932"/>
            <a:chOff x="320880" y="2070847"/>
            <a:chExt cx="11502922" cy="4458932"/>
          </a:xfrm>
        </p:grpSpPr>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320880" y="2070847"/>
              <a:ext cx="4501515" cy="3019425"/>
            </a:xfrm>
            <a:prstGeom prst="rect">
              <a:avLst/>
            </a:prstGeom>
          </p:spPr>
        </p:pic>
        <p:grpSp>
          <p:nvGrpSpPr>
            <p:cNvPr id="14" name="Group 13"/>
            <p:cNvGrpSpPr/>
            <p:nvPr/>
          </p:nvGrpSpPr>
          <p:grpSpPr>
            <a:xfrm>
              <a:off x="4614305" y="2075254"/>
              <a:ext cx="7209497" cy="4454525"/>
              <a:chOff x="-315302" y="3143250"/>
              <a:chExt cx="7209497" cy="4454525"/>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725" y="6200775"/>
                <a:ext cx="2981325" cy="128587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50" y="5934075"/>
                <a:ext cx="3171825" cy="16637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4267200"/>
                <a:ext cx="3007995" cy="1287145"/>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5" y="3143250"/>
                <a:ext cx="3762375" cy="2698115"/>
              </a:xfrm>
              <a:prstGeom prst="rect">
                <a:avLst/>
              </a:prstGeom>
            </p:spPr>
          </p:pic>
          <p:grpSp>
            <p:nvGrpSpPr>
              <p:cNvPr id="20" name="Group 19"/>
              <p:cNvGrpSpPr/>
              <p:nvPr/>
            </p:nvGrpSpPr>
            <p:grpSpPr>
              <a:xfrm>
                <a:off x="-315302" y="3181350"/>
                <a:ext cx="4476750" cy="4029075"/>
                <a:chOff x="-315302" y="3181350"/>
                <a:chExt cx="4476750" cy="4029075"/>
              </a:xfrm>
            </p:grpSpPr>
            <p:grpSp>
              <p:nvGrpSpPr>
                <p:cNvPr id="21" name="Group 20"/>
                <p:cNvGrpSpPr/>
                <p:nvPr/>
              </p:nvGrpSpPr>
              <p:grpSpPr>
                <a:xfrm>
                  <a:off x="0" y="3181350"/>
                  <a:ext cx="4161448" cy="4029075"/>
                  <a:chOff x="0" y="3171825"/>
                  <a:chExt cx="4161448" cy="4029075"/>
                </a:xfrm>
              </p:grpSpPr>
              <p:grpSp>
                <p:nvGrpSpPr>
                  <p:cNvPr id="27" name="Group 26"/>
                  <p:cNvGrpSpPr/>
                  <p:nvPr/>
                </p:nvGrpSpPr>
                <p:grpSpPr>
                  <a:xfrm>
                    <a:off x="0" y="3171825"/>
                    <a:ext cx="790575" cy="3187065"/>
                    <a:chOff x="0" y="3171825"/>
                    <a:chExt cx="790575" cy="3187065"/>
                  </a:xfrm>
                </p:grpSpPr>
                <p:sp>
                  <p:nvSpPr>
                    <p:cNvPr id="36" name="Text Box 2"/>
                    <p:cNvSpPr txBox="1">
                      <a:spLocks noChangeArrowheads="1"/>
                    </p:cNvSpPr>
                    <p:nvPr/>
                  </p:nvSpPr>
                  <p:spPr bwMode="auto">
                    <a:xfrm>
                      <a:off x="0" y="3171825"/>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2"/>
                    <p:cNvSpPr txBox="1">
                      <a:spLocks noChangeArrowheads="1"/>
                    </p:cNvSpPr>
                    <p:nvPr/>
                  </p:nvSpPr>
                  <p:spPr bwMode="auto">
                    <a:xfrm>
                      <a:off x="333375" y="3953435"/>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r>
                        <a:rPr lang="en-US"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2"/>
                    <p:cNvSpPr txBox="1">
                      <a:spLocks noChangeArrowheads="1"/>
                    </p:cNvSpPr>
                    <p:nvPr/>
                  </p:nvSpPr>
                  <p:spPr bwMode="auto">
                    <a:xfrm>
                      <a:off x="327660" y="5911215"/>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r>
                        <a:rPr lang="en-US"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8" name="Text Box 2"/>
                  <p:cNvSpPr txBox="1">
                    <a:spLocks noChangeArrowheads="1"/>
                  </p:cNvSpPr>
                  <p:nvPr/>
                </p:nvSpPr>
                <p:spPr bwMode="auto">
                  <a:xfrm>
                    <a:off x="152400" y="3657600"/>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a:effectLst/>
                        <a:latin typeface="Calibri" panose="020F0502020204030204" pitchFamily="34" charset="0"/>
                        <a:ea typeface="Calibri" panose="020F0502020204030204" pitchFamily="34" charset="0"/>
                        <a:cs typeface="Times New Roman" panose="02020603050405020304" pitchFamily="18" charset="0"/>
                      </a:rPr>
                      <a:t>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2"/>
                  <p:cNvSpPr txBox="1">
                    <a:spLocks noChangeArrowheads="1"/>
                  </p:cNvSpPr>
                  <p:nvPr/>
                </p:nvSpPr>
                <p:spPr bwMode="auto">
                  <a:xfrm>
                    <a:off x="3181350" y="3714750"/>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2"/>
                  <p:cNvSpPr txBox="1">
                    <a:spLocks noChangeArrowheads="1"/>
                  </p:cNvSpPr>
                  <p:nvPr/>
                </p:nvSpPr>
                <p:spPr bwMode="auto">
                  <a:xfrm>
                    <a:off x="371475" y="4962525"/>
                    <a:ext cx="323850" cy="295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2"/>
                  <p:cNvSpPr txBox="1">
                    <a:spLocks noChangeArrowheads="1"/>
                  </p:cNvSpPr>
                  <p:nvPr/>
                </p:nvSpPr>
                <p:spPr bwMode="auto">
                  <a:xfrm>
                    <a:off x="3028950" y="6562725"/>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2"/>
                  <p:cNvSpPr txBox="1">
                    <a:spLocks noChangeArrowheads="1"/>
                  </p:cNvSpPr>
                  <p:nvPr/>
                </p:nvSpPr>
                <p:spPr bwMode="auto">
                  <a:xfrm>
                    <a:off x="695325" y="5095875"/>
                    <a:ext cx="323850" cy="295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v</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2"/>
                  <p:cNvSpPr txBox="1">
                    <a:spLocks noChangeArrowheads="1"/>
                  </p:cNvSpPr>
                  <p:nvPr/>
                </p:nvSpPr>
                <p:spPr bwMode="auto">
                  <a:xfrm>
                    <a:off x="333375" y="6905625"/>
                    <a:ext cx="323850" cy="295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2"/>
                  <p:cNvSpPr txBox="1">
                    <a:spLocks noChangeArrowheads="1"/>
                  </p:cNvSpPr>
                  <p:nvPr/>
                </p:nvSpPr>
                <p:spPr bwMode="auto">
                  <a:xfrm>
                    <a:off x="3886200" y="6429375"/>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v</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23" name="Straight Arrow Connector 22"/>
                <p:cNvCxnSpPr/>
                <p:nvPr/>
              </p:nvCxnSpPr>
              <p:spPr>
                <a:xfrm flipV="1">
                  <a:off x="-315302" y="3273314"/>
                  <a:ext cx="350965" cy="4318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171825" y="5596890"/>
                  <a:ext cx="95251" cy="533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24225" y="4733925"/>
                  <a:ext cx="600075" cy="285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314700" y="6838950"/>
                  <a:ext cx="600075" cy="285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39" name="Text Box 2"/>
          <p:cNvSpPr txBox="1">
            <a:spLocks noChangeArrowheads="1"/>
          </p:cNvSpPr>
          <p:nvPr/>
        </p:nvSpPr>
        <p:spPr bwMode="auto">
          <a:xfrm>
            <a:off x="1728790" y="2831016"/>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Box 39"/>
          <p:cNvSpPr txBox="1"/>
          <p:nvPr/>
        </p:nvSpPr>
        <p:spPr>
          <a:xfrm>
            <a:off x="344539" y="4902572"/>
            <a:ext cx="4755917" cy="1815882"/>
          </a:xfrm>
          <a:prstGeom prst="rect">
            <a:avLst/>
          </a:prstGeom>
          <a:noFill/>
        </p:spPr>
        <p:txBody>
          <a:bodyPr wrap="square" rtlCol="0">
            <a:spAutoFit/>
          </a:bodyPr>
          <a:lstStyle/>
          <a:p>
            <a:pPr algn="just"/>
            <a:r>
              <a:rPr lang="en-US" sz="1400" b="1" dirty="0" smtClean="0"/>
              <a:t>i</a:t>
            </a:r>
            <a:r>
              <a:rPr lang="en-US" sz="1400" dirty="0" smtClean="0"/>
              <a:t>) </a:t>
            </a:r>
            <a:r>
              <a:rPr lang="el-GR" sz="1400" dirty="0"/>
              <a:t>Ο </a:t>
            </a:r>
            <a:r>
              <a:rPr lang="en-US" sz="1400" dirty="0" smtClean="0"/>
              <a:t>indicator</a:t>
            </a:r>
            <a:r>
              <a:rPr lang="el-GR" sz="1400" dirty="0" smtClean="0"/>
              <a:t> πίνακας </a:t>
            </a:r>
            <a:r>
              <a:rPr lang="en-US" sz="1400" dirty="0" smtClean="0"/>
              <a:t>“BOXES </a:t>
            </a:r>
            <a:r>
              <a:rPr lang="en-US" sz="1400" dirty="0"/>
              <a:t>WEIGHTS MEASUREMENTS</a:t>
            </a:r>
            <a:r>
              <a:rPr lang="en-US" sz="1400" dirty="0" smtClean="0"/>
              <a:t>”.</a:t>
            </a:r>
          </a:p>
          <a:p>
            <a:pPr algn="just"/>
            <a:r>
              <a:rPr lang="en-US" sz="1400" b="1" dirty="0" smtClean="0"/>
              <a:t>ii</a:t>
            </a:r>
            <a:r>
              <a:rPr lang="en-US" sz="1400" dirty="0" smtClean="0"/>
              <a:t>) </a:t>
            </a:r>
            <a:r>
              <a:rPr lang="en-US" sz="1400" dirty="0"/>
              <a:t>O </a:t>
            </a:r>
            <a:r>
              <a:rPr lang="el-GR" sz="1400" dirty="0"/>
              <a:t>δείκτης της </a:t>
            </a:r>
            <a:r>
              <a:rPr lang="el-GR" sz="1400" dirty="0" smtClean="0"/>
              <a:t>άδειας θέσης </a:t>
            </a:r>
            <a:r>
              <a:rPr lang="el-GR" sz="1400" dirty="0"/>
              <a:t>όπου πρέπει να μεταφερθεί το λάθος κουτί.</a:t>
            </a:r>
            <a:endParaRPr lang="en-US" sz="1400" dirty="0" smtClean="0"/>
          </a:p>
          <a:p>
            <a:pPr algn="just"/>
            <a:r>
              <a:rPr lang="en-US" sz="1400" b="1" dirty="0" smtClean="0"/>
              <a:t>iii</a:t>
            </a:r>
            <a:r>
              <a:rPr lang="en-US" sz="1400" dirty="0" smtClean="0"/>
              <a:t>)</a:t>
            </a:r>
            <a:r>
              <a:rPr lang="en-US" sz="1400" dirty="0"/>
              <a:t> </a:t>
            </a:r>
            <a:r>
              <a:rPr lang="el-GR" sz="1400" dirty="0" smtClean="0"/>
              <a:t>Ο </a:t>
            </a:r>
            <a:r>
              <a:rPr lang="el-GR" sz="1400" dirty="0"/>
              <a:t>σταθερός πίνακας με τις γωνίες των θέσεων των κουτιών και της ζυγαριάς.</a:t>
            </a:r>
            <a:endParaRPr lang="en-US" sz="1400" dirty="0" smtClean="0"/>
          </a:p>
          <a:p>
            <a:pPr algn="just"/>
            <a:r>
              <a:rPr lang="en-US" sz="1400" b="1" dirty="0" smtClean="0"/>
              <a:t>iv</a:t>
            </a:r>
            <a:r>
              <a:rPr lang="en-US" sz="1400" dirty="0" smtClean="0"/>
              <a:t>) </a:t>
            </a:r>
            <a:r>
              <a:rPr lang="el-GR" sz="1400" dirty="0"/>
              <a:t>Ο δείκτης της τρέχουσας επανάληψης του </a:t>
            </a:r>
            <a:r>
              <a:rPr lang="en-US" sz="1400" dirty="0"/>
              <a:t>for loop</a:t>
            </a:r>
            <a:r>
              <a:rPr lang="el-GR" sz="1400" dirty="0"/>
              <a:t>.</a:t>
            </a:r>
            <a:endParaRPr lang="en-US" sz="1400" dirty="0" smtClean="0"/>
          </a:p>
          <a:p>
            <a:pPr algn="just"/>
            <a:r>
              <a:rPr lang="en-US" sz="1400" b="1" dirty="0" smtClean="0"/>
              <a:t>v</a:t>
            </a:r>
            <a:r>
              <a:rPr lang="en-US" sz="1400" dirty="0" smtClean="0"/>
              <a:t>) </a:t>
            </a:r>
            <a:r>
              <a:rPr lang="en-US" sz="1400" dirty="0"/>
              <a:t>FALSE </a:t>
            </a:r>
            <a:r>
              <a:rPr lang="el-GR" sz="1400" dirty="0"/>
              <a:t>αν η </a:t>
            </a:r>
            <a:r>
              <a:rPr lang="el-GR" sz="1400" dirty="0" smtClean="0"/>
              <a:t>άδεια θέση είναι </a:t>
            </a:r>
            <a:r>
              <a:rPr lang="el-GR" sz="1400" dirty="0"/>
              <a:t>το τάσι της ζυγαριάς, αλλιώς </a:t>
            </a:r>
            <a:r>
              <a:rPr lang="en-US" sz="1400" dirty="0"/>
              <a:t>TRUE</a:t>
            </a:r>
            <a:r>
              <a:rPr lang="el-GR" sz="1400" dirty="0"/>
              <a:t>.</a:t>
            </a:r>
            <a:endParaRPr lang="en-US" sz="1400" dirty="0"/>
          </a:p>
        </p:txBody>
      </p:sp>
    </p:spTree>
    <p:extLst>
      <p:ext uri="{BB962C8B-B14F-4D97-AF65-F5344CB8AC3E}">
        <p14:creationId xmlns:p14="http://schemas.microsoft.com/office/powerpoint/2010/main" val="34302865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992" y="3290"/>
            <a:ext cx="11152096" cy="1888658"/>
          </a:xfrm>
        </p:spPr>
        <p:txBody>
          <a:bodyPr>
            <a:normAutofit fontScale="90000"/>
          </a:bodyPr>
          <a:lstStyle/>
          <a:p>
            <a:pPr algn="ctr"/>
            <a:r>
              <a:rPr lang="el-GR" dirty="0"/>
              <a:t>Κώδικας (</a:t>
            </a:r>
            <a:r>
              <a:rPr lang="en-US" dirty="0"/>
              <a:t>Block Diagram) </a:t>
            </a:r>
            <a:r>
              <a:rPr lang="el-GR" dirty="0"/>
              <a:t>στο </a:t>
            </a:r>
            <a:r>
              <a:rPr lang="en-US" dirty="0"/>
              <a:t>LabVIEW</a:t>
            </a:r>
            <a:br>
              <a:rPr lang="en-US" dirty="0"/>
            </a:br>
            <a:r>
              <a:rPr lang="el-GR" dirty="0"/>
              <a:t>2</a:t>
            </a:r>
            <a:r>
              <a:rPr lang="en-US" dirty="0"/>
              <a:t>. </a:t>
            </a:r>
            <a:r>
              <a:rPr lang="el-GR" dirty="0"/>
              <a:t>Δεύτερο </a:t>
            </a:r>
            <a:r>
              <a:rPr lang="en-US" dirty="0"/>
              <a:t>while loop</a:t>
            </a:r>
            <a:r>
              <a:rPr lang="el-GR" dirty="0"/>
              <a:t>, ταξινόμηση των κουτιών κατά φθίνουσα σειρά βάρους</a:t>
            </a:r>
          </a:p>
        </p:txBody>
      </p:sp>
      <p:grpSp>
        <p:nvGrpSpPr>
          <p:cNvPr id="47" name="Group 46"/>
          <p:cNvGrpSpPr/>
          <p:nvPr/>
        </p:nvGrpSpPr>
        <p:grpSpPr>
          <a:xfrm>
            <a:off x="557756" y="1972236"/>
            <a:ext cx="11109332" cy="4521519"/>
            <a:chOff x="557756" y="2053926"/>
            <a:chExt cx="11109332" cy="4521519"/>
          </a:xfrm>
        </p:grpSpPr>
        <p:grpSp>
          <p:nvGrpSpPr>
            <p:cNvPr id="46" name="Group 45"/>
            <p:cNvGrpSpPr/>
            <p:nvPr/>
          </p:nvGrpSpPr>
          <p:grpSpPr>
            <a:xfrm>
              <a:off x="557756" y="2053926"/>
              <a:ext cx="11109332" cy="4521519"/>
              <a:chOff x="557756" y="2053926"/>
              <a:chExt cx="11109332" cy="4521519"/>
            </a:xfrm>
          </p:grpSpPr>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7582768" y="2053926"/>
                <a:ext cx="4084320" cy="2913380"/>
              </a:xfrm>
              <a:prstGeom prst="rect">
                <a:avLst/>
              </a:prstGeom>
            </p:spPr>
          </p:pic>
          <p:grpSp>
            <p:nvGrpSpPr>
              <p:cNvPr id="9" name="Group 8"/>
              <p:cNvGrpSpPr/>
              <p:nvPr/>
            </p:nvGrpSpPr>
            <p:grpSpPr>
              <a:xfrm>
                <a:off x="557756" y="2062500"/>
                <a:ext cx="7504886" cy="4512945"/>
                <a:chOff x="0" y="0"/>
                <a:chExt cx="7504886" cy="4512945"/>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0" y="1123950"/>
                  <a:ext cx="2996565" cy="129603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775" y="3095625"/>
                  <a:ext cx="2987040" cy="128143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0" y="2819400"/>
                  <a:ext cx="3171825" cy="169354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 y="0"/>
                  <a:ext cx="3781425" cy="2712085"/>
                </a:xfrm>
                <a:prstGeom prst="rect">
                  <a:avLst/>
                </a:prstGeom>
              </p:spPr>
            </p:pic>
            <p:grpSp>
              <p:nvGrpSpPr>
                <p:cNvPr id="15" name="Group 14"/>
                <p:cNvGrpSpPr/>
                <p:nvPr/>
              </p:nvGrpSpPr>
              <p:grpSpPr>
                <a:xfrm>
                  <a:off x="0" y="22409"/>
                  <a:ext cx="7504886" cy="4254316"/>
                  <a:chOff x="19050" y="22409"/>
                  <a:chExt cx="7504886" cy="4254316"/>
                </a:xfrm>
              </p:grpSpPr>
              <p:grpSp>
                <p:nvGrpSpPr>
                  <p:cNvPr id="16" name="Group 15"/>
                  <p:cNvGrpSpPr/>
                  <p:nvPr/>
                </p:nvGrpSpPr>
                <p:grpSpPr>
                  <a:xfrm>
                    <a:off x="19050" y="22409"/>
                    <a:ext cx="7504886" cy="4254316"/>
                    <a:chOff x="19050" y="22409"/>
                    <a:chExt cx="7504886" cy="4254316"/>
                  </a:xfrm>
                </p:grpSpPr>
                <p:grpSp>
                  <p:nvGrpSpPr>
                    <p:cNvPr id="36" name="Group 35"/>
                    <p:cNvGrpSpPr/>
                    <p:nvPr/>
                  </p:nvGrpSpPr>
                  <p:grpSpPr>
                    <a:xfrm>
                      <a:off x="47625" y="22409"/>
                      <a:ext cx="7476311" cy="463366"/>
                      <a:chOff x="9525" y="22409"/>
                      <a:chExt cx="7476311" cy="463366"/>
                    </a:xfrm>
                  </p:grpSpPr>
                  <p:sp>
                    <p:nvSpPr>
                      <p:cNvPr id="38" name="Text Box 2"/>
                      <p:cNvSpPr txBox="1">
                        <a:spLocks noChangeArrowheads="1"/>
                      </p:cNvSpPr>
                      <p:nvPr/>
                    </p:nvSpPr>
                    <p:spPr bwMode="auto">
                      <a:xfrm>
                        <a:off x="9525" y="3810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2"/>
                      <p:cNvSpPr txBox="1">
                        <a:spLocks noChangeArrowheads="1"/>
                      </p:cNvSpPr>
                      <p:nvPr/>
                    </p:nvSpPr>
                    <p:spPr bwMode="auto">
                      <a:xfrm>
                        <a:off x="7028636" y="22409"/>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2" name="Text Box 2"/>
                    <p:cNvSpPr txBox="1">
                      <a:spLocks noChangeArrowheads="1"/>
                    </p:cNvSpPr>
                    <p:nvPr/>
                  </p:nvSpPr>
                  <p:spPr bwMode="auto">
                    <a:xfrm>
                      <a:off x="19050" y="514350"/>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2"/>
                    <p:cNvSpPr txBox="1">
                      <a:spLocks noChangeArrowheads="1"/>
                    </p:cNvSpPr>
                    <p:nvPr/>
                  </p:nvSpPr>
                  <p:spPr bwMode="auto">
                    <a:xfrm>
                      <a:off x="381000" y="829235"/>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2"/>
                    <p:cNvSpPr txBox="1">
                      <a:spLocks noChangeArrowheads="1"/>
                    </p:cNvSpPr>
                    <p:nvPr/>
                  </p:nvSpPr>
                  <p:spPr bwMode="auto">
                    <a:xfrm>
                      <a:off x="381000" y="280091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 Box 2"/>
                    <p:cNvSpPr txBox="1">
                      <a:spLocks noChangeArrowheads="1"/>
                    </p:cNvSpPr>
                    <p:nvPr/>
                  </p:nvSpPr>
                  <p:spPr bwMode="auto">
                    <a:xfrm>
                      <a:off x="57149" y="1847849"/>
                      <a:ext cx="314325" cy="29527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2"/>
                    <p:cNvSpPr txBox="1">
                      <a:spLocks noChangeArrowheads="1"/>
                    </p:cNvSpPr>
                    <p:nvPr/>
                  </p:nvSpPr>
                  <p:spPr bwMode="auto">
                    <a:xfrm>
                      <a:off x="733424" y="3981449"/>
                      <a:ext cx="314325" cy="29527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v</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2"/>
                    <p:cNvSpPr txBox="1">
                      <a:spLocks noChangeArrowheads="1"/>
                    </p:cNvSpPr>
                    <p:nvPr/>
                  </p:nvSpPr>
                  <p:spPr bwMode="auto">
                    <a:xfrm>
                      <a:off x="409574" y="3819524"/>
                      <a:ext cx="314325" cy="29527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2"/>
                    <p:cNvSpPr txBox="1">
                      <a:spLocks noChangeArrowheads="1"/>
                    </p:cNvSpPr>
                    <p:nvPr/>
                  </p:nvSpPr>
                  <p:spPr bwMode="auto">
                    <a:xfrm>
                      <a:off x="3886199" y="1352549"/>
                      <a:ext cx="314325" cy="29527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iv</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2"/>
                    <p:cNvSpPr txBox="1">
                      <a:spLocks noChangeArrowheads="1"/>
                    </p:cNvSpPr>
                    <p:nvPr/>
                  </p:nvSpPr>
                  <p:spPr bwMode="auto">
                    <a:xfrm>
                      <a:off x="3362325" y="371475"/>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17" name="Straight Arrow Connector 16"/>
                  <p:cNvCxnSpPr/>
                  <p:nvPr/>
                </p:nvCxnSpPr>
                <p:spPr>
                  <a:xfrm flipV="1">
                    <a:off x="3371850" y="1714500"/>
                    <a:ext cx="600075" cy="285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362325" y="3695700"/>
                    <a:ext cx="600075" cy="285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19450" y="2476500"/>
                    <a:ext cx="95251" cy="533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810631" y="65981"/>
                    <a:ext cx="3256105" cy="2191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40" name="Text Box 2"/>
            <p:cNvSpPr txBox="1">
              <a:spLocks noChangeArrowheads="1"/>
            </p:cNvSpPr>
            <p:nvPr/>
          </p:nvSpPr>
          <p:spPr bwMode="auto">
            <a:xfrm>
              <a:off x="11164729" y="2911287"/>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a:effectLst/>
                  <a:latin typeface="Calibri" panose="020F0502020204030204" pitchFamily="34" charset="0"/>
                  <a:ea typeface="Calibri" panose="020F0502020204030204" pitchFamily="34" charset="0"/>
                  <a:cs typeface="Times New Roman" panose="02020603050405020304" pitchFamily="18" charset="0"/>
                </a:rPr>
                <a:t>i</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2"/>
            <p:cNvSpPr txBox="1">
              <a:spLocks noChangeArrowheads="1"/>
            </p:cNvSpPr>
            <p:nvPr/>
          </p:nvSpPr>
          <p:spPr bwMode="auto">
            <a:xfrm>
              <a:off x="7592854" y="4234141"/>
              <a:ext cx="314325" cy="29527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v</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2"/>
            <p:cNvSpPr txBox="1">
              <a:spLocks noChangeArrowheads="1"/>
            </p:cNvSpPr>
            <p:nvPr/>
          </p:nvSpPr>
          <p:spPr bwMode="auto">
            <a:xfrm>
              <a:off x="7631931" y="2605367"/>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2"/>
            <p:cNvSpPr txBox="1">
              <a:spLocks noChangeArrowheads="1"/>
            </p:cNvSpPr>
            <p:nvPr/>
          </p:nvSpPr>
          <p:spPr bwMode="auto">
            <a:xfrm>
              <a:off x="7573803" y="3348317"/>
              <a:ext cx="390526" cy="31432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vii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2"/>
            <p:cNvSpPr txBox="1">
              <a:spLocks noChangeArrowheads="1"/>
            </p:cNvSpPr>
            <p:nvPr/>
          </p:nvSpPr>
          <p:spPr bwMode="auto">
            <a:xfrm>
              <a:off x="7592854" y="2900641"/>
              <a:ext cx="342900" cy="285751"/>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vi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2"/>
            <p:cNvSpPr txBox="1">
              <a:spLocks noChangeArrowheads="1"/>
            </p:cNvSpPr>
            <p:nvPr/>
          </p:nvSpPr>
          <p:spPr bwMode="auto">
            <a:xfrm>
              <a:off x="11098053" y="2700617"/>
              <a:ext cx="390526" cy="31432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viii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Box 52"/>
          <p:cNvSpPr txBox="1"/>
          <p:nvPr/>
        </p:nvSpPr>
        <p:spPr>
          <a:xfrm>
            <a:off x="7558632" y="4872335"/>
            <a:ext cx="4498898" cy="1938992"/>
          </a:xfrm>
          <a:prstGeom prst="rect">
            <a:avLst/>
          </a:prstGeom>
          <a:noFill/>
        </p:spPr>
        <p:txBody>
          <a:bodyPr wrap="square" rtlCol="0">
            <a:spAutoFit/>
          </a:bodyPr>
          <a:lstStyle/>
          <a:p>
            <a:pPr algn="just"/>
            <a:r>
              <a:rPr lang="en-US" sz="1200" b="1" dirty="0" smtClean="0"/>
              <a:t>i</a:t>
            </a:r>
            <a:r>
              <a:rPr lang="en-US" sz="1200" dirty="0" smtClean="0"/>
              <a:t>)</a:t>
            </a:r>
            <a:r>
              <a:rPr lang="el-GR" sz="1200" dirty="0" smtClean="0"/>
              <a:t> </a:t>
            </a:r>
            <a:r>
              <a:rPr lang="el-GR" sz="1200" dirty="0"/>
              <a:t>Ο </a:t>
            </a:r>
            <a:r>
              <a:rPr lang="en-US" sz="1200" dirty="0"/>
              <a:t>indicator </a:t>
            </a:r>
            <a:r>
              <a:rPr lang="el-GR" sz="1200" dirty="0"/>
              <a:t>πίνακας </a:t>
            </a:r>
            <a:r>
              <a:rPr lang="en-US" sz="1200" dirty="0"/>
              <a:t>“BOXES WEIGHTS MEASUREMENTS”.</a:t>
            </a:r>
            <a:endParaRPr lang="en-US" sz="1200" dirty="0" smtClean="0"/>
          </a:p>
          <a:p>
            <a:pPr algn="just"/>
            <a:r>
              <a:rPr lang="en-US" sz="1200" b="1" dirty="0" smtClean="0"/>
              <a:t>ii</a:t>
            </a:r>
            <a:r>
              <a:rPr lang="en-US" sz="1200" dirty="0" smtClean="0"/>
              <a:t>) </a:t>
            </a:r>
            <a:r>
              <a:rPr lang="en-US" sz="1200" dirty="0"/>
              <a:t>O </a:t>
            </a:r>
            <a:r>
              <a:rPr lang="el-GR" sz="1200" dirty="0"/>
              <a:t>δείκτης της θέσης όπου είναι τοποθετημένο το σωστό κουτί.</a:t>
            </a:r>
            <a:endParaRPr lang="en-US" sz="1200" dirty="0" smtClean="0"/>
          </a:p>
          <a:p>
            <a:pPr algn="just"/>
            <a:r>
              <a:rPr lang="en-US" sz="1200" b="1" dirty="0" smtClean="0"/>
              <a:t>iii</a:t>
            </a:r>
            <a:r>
              <a:rPr lang="en-US" sz="1200" dirty="0" smtClean="0"/>
              <a:t>) </a:t>
            </a:r>
            <a:r>
              <a:rPr lang="el-GR" sz="1200" dirty="0"/>
              <a:t>Ο σταθερός πίνακας με τις γωνίες των θέσεων των κουτιών και της ζυγαριάς.</a:t>
            </a:r>
            <a:endParaRPr lang="en-US" sz="1200" dirty="0" smtClean="0"/>
          </a:p>
          <a:p>
            <a:pPr algn="just"/>
            <a:r>
              <a:rPr lang="en-US" sz="1200" b="1" dirty="0" smtClean="0"/>
              <a:t>iv</a:t>
            </a:r>
            <a:r>
              <a:rPr lang="en-US" sz="1200" dirty="0" smtClean="0"/>
              <a:t>) </a:t>
            </a:r>
            <a:r>
              <a:rPr lang="en-US" sz="1200" dirty="0"/>
              <a:t>FALSE </a:t>
            </a:r>
            <a:r>
              <a:rPr lang="el-GR" sz="1200" dirty="0"/>
              <a:t>αν η θέση του σωστού κουτιού είναι το τάσι της ζυγαριάς, αλλιώς </a:t>
            </a:r>
            <a:r>
              <a:rPr lang="en-US" sz="1200" dirty="0"/>
              <a:t>TRUE</a:t>
            </a:r>
            <a:r>
              <a:rPr lang="el-GR" sz="1200" dirty="0"/>
              <a:t>.</a:t>
            </a:r>
            <a:endParaRPr lang="en-US" sz="1200" dirty="0" smtClean="0"/>
          </a:p>
          <a:p>
            <a:pPr algn="just"/>
            <a:r>
              <a:rPr lang="en-US" sz="1200" b="1" dirty="0" smtClean="0"/>
              <a:t>v</a:t>
            </a:r>
            <a:r>
              <a:rPr lang="en-US" sz="1200" dirty="0" smtClean="0"/>
              <a:t>) </a:t>
            </a:r>
            <a:r>
              <a:rPr lang="el-GR" sz="1200" dirty="0"/>
              <a:t>Ο δείκτης της τρέχουσας επανάληψης του </a:t>
            </a:r>
            <a:r>
              <a:rPr lang="en-US" sz="1200" dirty="0"/>
              <a:t>for loop</a:t>
            </a:r>
            <a:r>
              <a:rPr lang="el-GR" sz="1200" dirty="0"/>
              <a:t>.</a:t>
            </a:r>
            <a:endParaRPr lang="en-US" sz="1200" dirty="0" smtClean="0"/>
          </a:p>
          <a:p>
            <a:pPr algn="just"/>
            <a:r>
              <a:rPr lang="en-US" sz="1200" b="1" dirty="0" smtClean="0"/>
              <a:t>vi</a:t>
            </a:r>
            <a:r>
              <a:rPr lang="en-US" sz="1200" dirty="0" smtClean="0"/>
              <a:t>) </a:t>
            </a:r>
            <a:r>
              <a:rPr lang="el-GR" sz="1200" dirty="0"/>
              <a:t>Το (</a:t>
            </a:r>
            <a:r>
              <a:rPr lang="en-US" sz="1200" dirty="0"/>
              <a:t>v</a:t>
            </a:r>
            <a:r>
              <a:rPr lang="el-GR" sz="1200" dirty="0"/>
              <a:t>) στοιχείο του </a:t>
            </a:r>
            <a:r>
              <a:rPr lang="el-GR" sz="1200" dirty="0" smtClean="0"/>
              <a:t>ταξινομημένου πίνακα </a:t>
            </a:r>
            <a:r>
              <a:rPr lang="el-GR" sz="1200" dirty="0"/>
              <a:t>των βαρών.</a:t>
            </a:r>
            <a:endParaRPr lang="en-US" sz="1200" dirty="0"/>
          </a:p>
          <a:p>
            <a:pPr algn="just"/>
            <a:r>
              <a:rPr lang="en-US" sz="1200" b="1" dirty="0" smtClean="0"/>
              <a:t>vii</a:t>
            </a:r>
            <a:r>
              <a:rPr lang="en-US" sz="1200" dirty="0" smtClean="0"/>
              <a:t>) </a:t>
            </a:r>
            <a:r>
              <a:rPr lang="el-GR" sz="1200" dirty="0"/>
              <a:t>Το (</a:t>
            </a:r>
            <a:r>
              <a:rPr lang="en-US" sz="1200" dirty="0"/>
              <a:t>v</a:t>
            </a:r>
            <a:r>
              <a:rPr lang="el-GR" sz="1200" dirty="0"/>
              <a:t>) στοιχείο του </a:t>
            </a:r>
            <a:r>
              <a:rPr lang="el-GR" sz="1200" dirty="0" smtClean="0"/>
              <a:t>πίνακα </a:t>
            </a:r>
            <a:r>
              <a:rPr lang="el-GR" sz="1200" dirty="0"/>
              <a:t>των βαρών.</a:t>
            </a:r>
            <a:endParaRPr lang="en-US" sz="1200" dirty="0" smtClean="0"/>
          </a:p>
          <a:p>
            <a:pPr algn="just"/>
            <a:r>
              <a:rPr lang="en-US" sz="1200" b="1" dirty="0" smtClean="0"/>
              <a:t>viii</a:t>
            </a:r>
            <a:r>
              <a:rPr lang="en-US" sz="1200" dirty="0" smtClean="0"/>
              <a:t>) </a:t>
            </a:r>
            <a:r>
              <a:rPr lang="en-US" sz="1200" dirty="0"/>
              <a:t>O </a:t>
            </a:r>
            <a:r>
              <a:rPr lang="el-GR" sz="1200" dirty="0"/>
              <a:t>δείκτης της θέσης όπου </a:t>
            </a:r>
            <a:r>
              <a:rPr lang="el-GR" sz="1200" dirty="0" smtClean="0"/>
              <a:t>έπρεπε να πάει το </a:t>
            </a:r>
            <a:r>
              <a:rPr lang="el-GR" sz="1200" dirty="0"/>
              <a:t>λάθος κουτί.</a:t>
            </a:r>
            <a:endParaRPr lang="en-US" sz="1200" dirty="0"/>
          </a:p>
        </p:txBody>
      </p:sp>
    </p:spTree>
    <p:extLst>
      <p:ext uri="{BB962C8B-B14F-4D97-AF65-F5344CB8AC3E}">
        <p14:creationId xmlns:p14="http://schemas.microsoft.com/office/powerpoint/2010/main" val="3969222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882" y="0"/>
            <a:ext cx="11116236" cy="1888658"/>
          </a:xfrm>
        </p:spPr>
        <p:txBody>
          <a:bodyPr>
            <a:normAutofit fontScale="90000"/>
          </a:bodyPr>
          <a:lstStyle/>
          <a:p>
            <a:pPr algn="ctr"/>
            <a:r>
              <a:rPr lang="el-GR" dirty="0"/>
              <a:t>Κώδικας (</a:t>
            </a:r>
            <a:r>
              <a:rPr lang="en-US" dirty="0"/>
              <a:t>Block Diagram) </a:t>
            </a:r>
            <a:r>
              <a:rPr lang="el-GR" dirty="0"/>
              <a:t>στο </a:t>
            </a:r>
            <a:r>
              <a:rPr lang="en-US" dirty="0"/>
              <a:t>LabVIEW</a:t>
            </a:r>
            <a:br>
              <a:rPr lang="en-US" dirty="0"/>
            </a:br>
            <a:r>
              <a:rPr lang="el-GR" dirty="0"/>
              <a:t>2</a:t>
            </a:r>
            <a:r>
              <a:rPr lang="en-US" dirty="0"/>
              <a:t>. </a:t>
            </a:r>
            <a:r>
              <a:rPr lang="el-GR" dirty="0"/>
              <a:t>Δεύτερο </a:t>
            </a:r>
            <a:r>
              <a:rPr lang="en-US" dirty="0"/>
              <a:t>while loop</a:t>
            </a:r>
            <a:r>
              <a:rPr lang="el-GR" dirty="0"/>
              <a:t>, ταξινόμηση των κουτιών κατά φθίνουσα σειρά βάρους</a:t>
            </a:r>
          </a:p>
        </p:txBody>
      </p:sp>
      <p:sp>
        <p:nvSpPr>
          <p:cNvPr id="3" name="Rectangle 2"/>
          <p:cNvSpPr/>
          <p:nvPr/>
        </p:nvSpPr>
        <p:spPr>
          <a:xfrm>
            <a:off x="277906" y="1754187"/>
            <a:ext cx="11636188" cy="5607304"/>
          </a:xfrm>
          <a:prstGeom prst="rect">
            <a:avLst/>
          </a:prstGeom>
        </p:spPr>
        <p:txBody>
          <a:bodyPr wrap="square">
            <a:spAutoFit/>
          </a:bodyPr>
          <a:lstStyle/>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0) Βρίσκω </a:t>
            </a:r>
            <a:r>
              <a:rPr lang="el-GR" sz="1600" dirty="0">
                <a:latin typeface="Calibri" panose="020F0502020204030204" pitchFamily="34" charset="0"/>
                <a:ea typeface="Calibri" panose="020F0502020204030204" pitchFamily="34" charset="0"/>
                <a:cs typeface="Times New Roman" panose="02020603050405020304" pitchFamily="18" charset="0"/>
              </a:rPr>
              <a:t>και δείχνω στον χρήστη τις μετακινήσεις κουτιών που απαιτείται να γίνουν (δύο το μέγιστο) για τη μεταφορά του σωστού κουτιού στην τρέχουσα θέση. Επίσης, περνάω τους δείκτες θέσης όπου πρέπει να πάει το λάθος κουτί και όπου βρίσκεται το σωστό κουτί, καθώς και την πληροφορία για το αν η τρέχουσα θέση είναι άδεια, στα επόμενα </a:t>
            </a:r>
            <a:r>
              <a:rPr lang="en-US" sz="1600" dirty="0">
                <a:latin typeface="Calibri" panose="020F0502020204030204" pitchFamily="34" charset="0"/>
                <a:ea typeface="Calibri" panose="020F0502020204030204" pitchFamily="34" charset="0"/>
                <a:cs typeface="Times New Roman" panose="02020603050405020304" pitchFamily="18" charset="0"/>
              </a:rPr>
              <a:t>frames</a:t>
            </a:r>
            <a:r>
              <a:rPr lang="el-GR" sz="1600" dirty="0">
                <a:latin typeface="Calibri" panose="020F0502020204030204" pitchFamily="34" charset="0"/>
                <a:ea typeface="Calibri" panose="020F0502020204030204" pitchFamily="34" charset="0"/>
                <a:cs typeface="Times New Roman" panose="02020603050405020304" pitchFamily="18" charset="0"/>
              </a:rPr>
              <a:t>.</a:t>
            </a:r>
          </a:p>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1) Αν </a:t>
            </a:r>
            <a:r>
              <a:rPr lang="el-GR" sz="1600" dirty="0">
                <a:latin typeface="Calibri" panose="020F0502020204030204" pitchFamily="34" charset="0"/>
                <a:ea typeface="Calibri" panose="020F0502020204030204" pitchFamily="34" charset="0"/>
                <a:cs typeface="Times New Roman" panose="02020603050405020304" pitchFamily="18" charset="0"/>
              </a:rPr>
              <a:t>η τρέχουσα θέση είναι άδεια δεν γίνεται καμία ενέργεια στο συγκεκριμένο </a:t>
            </a:r>
            <a:r>
              <a:rPr lang="en-US" sz="1600" dirty="0">
                <a:latin typeface="Calibri" panose="020F0502020204030204" pitchFamily="34" charset="0"/>
                <a:ea typeface="Calibri" panose="020F0502020204030204" pitchFamily="34" charset="0"/>
                <a:cs typeface="Times New Roman" panose="02020603050405020304" pitchFamily="18" charset="0"/>
              </a:rPr>
              <a:t>frame</a:t>
            </a:r>
            <a:r>
              <a:rPr lang="el-GR" sz="1600" dirty="0">
                <a:latin typeface="Calibri" panose="020F0502020204030204" pitchFamily="34" charset="0"/>
                <a:ea typeface="Calibri" panose="020F0502020204030204" pitchFamily="34" charset="0"/>
                <a:cs typeface="Times New Roman" panose="02020603050405020304" pitchFamily="18" charset="0"/>
              </a:rPr>
              <a:t>, αλλιώς αρπάζω το κουτί που είναι τοποθετημένο σε αυτήν και το στέλνω στην πρώτη άδεια θέση που εντοπίζω, σύμφωνα με τα </a:t>
            </a:r>
            <a:r>
              <a:rPr lang="el-GR" sz="1600" dirty="0" smtClean="0">
                <a:latin typeface="Calibri" panose="020F0502020204030204" pitchFamily="34" charset="0"/>
                <a:ea typeface="Calibri" panose="020F0502020204030204" pitchFamily="34" charset="0"/>
                <a:cs typeface="Times New Roman" panose="02020603050405020304" pitchFamily="18" charset="0"/>
              </a:rPr>
              <a:t>εξής: 1.0) Πρώτα</a:t>
            </a:r>
            <a:r>
              <a:rPr lang="el-GR" sz="1600" dirty="0">
                <a:latin typeface="Calibri" panose="020F0502020204030204" pitchFamily="34" charset="0"/>
                <a:ea typeface="Calibri" panose="020F0502020204030204" pitchFamily="34" charset="0"/>
                <a:cs typeface="Times New Roman" panose="02020603050405020304" pitchFamily="18" charset="0"/>
              </a:rPr>
              <a:t>, αρπάζω το κουτί της τρέχουσας θέσης με κατάλληλες κινήσεις του ρομποτικού βραχίονα (περιστροφή, χαμήλωμα, ενεργοποίηση ηλεκτρομαγνήτη και ανύψωση). Για τη σωστή περιστροφή του βραχίονα λαμβάνω πάντα υπόψη τη σχέση της αρχικής με την τελική γωνιακή </a:t>
            </a:r>
            <a:r>
              <a:rPr lang="el-GR" sz="1600" dirty="0" smtClean="0">
                <a:latin typeface="Calibri" panose="020F0502020204030204" pitchFamily="34" charset="0"/>
                <a:ea typeface="Calibri" panose="020F0502020204030204" pitchFamily="34" charset="0"/>
                <a:cs typeface="Times New Roman" panose="02020603050405020304" pitchFamily="18" charset="0"/>
              </a:rPr>
              <a:t>θέση. 1.1) Έπειτα</a:t>
            </a:r>
            <a:r>
              <a:rPr lang="el-GR" sz="1600" dirty="0">
                <a:latin typeface="Calibri" panose="020F0502020204030204" pitchFamily="34" charset="0"/>
                <a:ea typeface="Calibri" panose="020F0502020204030204" pitchFamily="34" charset="0"/>
                <a:cs typeface="Times New Roman" panose="02020603050405020304" pitchFamily="18" charset="0"/>
              </a:rPr>
              <a:t>, οδηγώ το λάθος κουτί στη ζητούμενη άδεια θέση (περιστροφή, χαμήλωμα, απενεργοποίηση ηλεκτρομαγνήτη, ανύψωση). Η </a:t>
            </a:r>
            <a:r>
              <a:rPr lang="el-GR" sz="1600" dirty="0" smtClean="0">
                <a:latin typeface="Calibri" panose="020F0502020204030204" pitchFamily="34" charset="0"/>
                <a:ea typeface="Calibri" panose="020F0502020204030204" pitchFamily="34" charset="0"/>
                <a:cs typeface="Times New Roman" panose="02020603050405020304" pitchFamily="18" charset="0"/>
              </a:rPr>
              <a:t>ελεύθερη θέση </a:t>
            </a:r>
            <a:r>
              <a:rPr lang="el-GR" sz="1600" dirty="0">
                <a:latin typeface="Calibri" panose="020F0502020204030204" pitchFamily="34" charset="0"/>
                <a:ea typeface="Calibri" panose="020F0502020204030204" pitchFamily="34" charset="0"/>
                <a:cs typeface="Times New Roman" panose="02020603050405020304" pitchFamily="18" charset="0"/>
              </a:rPr>
              <a:t>μπορεί να είναι μία από αυτές των κουτιών της μικρής ξύλινης βάσης (δηλαδή 1, 2, 3 ή 4) ή το τάσι της ζυγαριάς (δηλαδή η 5) σε περίπτωση που όλες οι προηγούμενες είναι </a:t>
            </a:r>
            <a:r>
              <a:rPr lang="el-GR" sz="1600" dirty="0"/>
              <a:t>κατειλημμένες</a:t>
            </a:r>
            <a:r>
              <a:rPr lang="el-GR" sz="1600" dirty="0" smtClean="0">
                <a:latin typeface="Calibri" panose="020F0502020204030204" pitchFamily="34" charset="0"/>
                <a:ea typeface="Calibri" panose="020F0502020204030204" pitchFamily="34" charset="0"/>
                <a:cs typeface="Times New Roman" panose="02020603050405020304" pitchFamily="18" charset="0"/>
              </a:rPr>
              <a:t>. </a:t>
            </a:r>
            <a:r>
              <a:rPr lang="el-GR" sz="1600" dirty="0">
                <a:latin typeface="Calibri" panose="020F0502020204030204" pitchFamily="34" charset="0"/>
                <a:ea typeface="Calibri" panose="020F0502020204030204" pitchFamily="34" charset="0"/>
                <a:cs typeface="Times New Roman" panose="02020603050405020304" pitchFamily="18" charset="0"/>
              </a:rPr>
              <a:t>Οπότε ο βραχίονας πρέπει να κατέβει στο ανάλογο ύψος (προφανώς ψηλότερα αν η θέση προορισμού είναι το τάσι της ζυγαριάς).</a:t>
            </a:r>
          </a:p>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2) Πηγαίνω </a:t>
            </a:r>
            <a:r>
              <a:rPr lang="el-GR" sz="1600" dirty="0">
                <a:latin typeface="Calibri" panose="020F0502020204030204" pitchFamily="34" charset="0"/>
                <a:ea typeface="Calibri" panose="020F0502020204030204" pitchFamily="34" charset="0"/>
                <a:cs typeface="Times New Roman" panose="02020603050405020304" pitchFamily="18" charset="0"/>
              </a:rPr>
              <a:t>στη θέση όπου βρίσκεται το σωστό κουτί και το οδηγώ στην τρέχουσα θέση, όπου θεωρείται ταξινομημένο, σύμφωνα με τα </a:t>
            </a:r>
            <a:r>
              <a:rPr lang="el-GR" sz="1600" dirty="0" smtClean="0">
                <a:latin typeface="Calibri" panose="020F0502020204030204" pitchFamily="34" charset="0"/>
                <a:ea typeface="Calibri" panose="020F0502020204030204" pitchFamily="34" charset="0"/>
                <a:cs typeface="Times New Roman" panose="02020603050405020304" pitchFamily="18" charset="0"/>
              </a:rPr>
              <a:t>ακόλουθα: 2.0) Αρχικά</a:t>
            </a:r>
            <a:r>
              <a:rPr lang="el-GR" sz="1600" dirty="0">
                <a:latin typeface="Calibri" panose="020F0502020204030204" pitchFamily="34" charset="0"/>
                <a:ea typeface="Calibri" panose="020F0502020204030204" pitchFamily="34" charset="0"/>
                <a:cs typeface="Times New Roman" panose="02020603050405020304" pitchFamily="18" charset="0"/>
              </a:rPr>
              <a:t>, πηγαίνω στη θέση του σωστού κουτιού και το αρπάζω, προσέχοντας πάλι το ύψος του τελικού στοιχείου δράσης του </a:t>
            </a:r>
            <a:r>
              <a:rPr lang="el-GR" sz="1600" dirty="0" smtClean="0">
                <a:latin typeface="Calibri" panose="020F0502020204030204" pitchFamily="34" charset="0"/>
                <a:ea typeface="Calibri" panose="020F0502020204030204" pitchFamily="34" charset="0"/>
                <a:cs typeface="Times New Roman" panose="02020603050405020304" pitchFamily="18" charset="0"/>
              </a:rPr>
              <a:t>βραχίονα. 2.1) Στη </a:t>
            </a:r>
            <a:r>
              <a:rPr lang="el-GR" sz="1600" dirty="0">
                <a:latin typeface="Calibri" panose="020F0502020204030204" pitchFamily="34" charset="0"/>
                <a:ea typeface="Calibri" panose="020F0502020204030204" pitchFamily="34" charset="0"/>
                <a:cs typeface="Times New Roman" panose="02020603050405020304" pitchFamily="18" charset="0"/>
              </a:rPr>
              <a:t>συνέχεια, μεταφέρω το σωστό κουτί στην τρέχουσα θέση, με παρόμοιες κινήσεις του ρομποτικού βραχίονα.</a:t>
            </a:r>
          </a:p>
          <a:p>
            <a:pPr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3) Ανανεώνω </a:t>
            </a:r>
            <a:r>
              <a:rPr lang="el-GR" sz="1600" dirty="0">
                <a:latin typeface="Calibri" panose="020F0502020204030204" pitchFamily="34" charset="0"/>
                <a:ea typeface="Calibri" panose="020F0502020204030204" pitchFamily="34" charset="0"/>
                <a:cs typeface="Times New Roman" panose="02020603050405020304" pitchFamily="18" charset="0"/>
              </a:rPr>
              <a:t>τα περιεχόμενα του </a:t>
            </a:r>
            <a:r>
              <a:rPr lang="en-US" sz="1600" dirty="0">
                <a:latin typeface="Calibri" panose="020F0502020204030204" pitchFamily="34" charset="0"/>
                <a:ea typeface="Calibri" panose="020F0502020204030204" pitchFamily="34" charset="0"/>
                <a:cs typeface="Times New Roman" panose="02020603050405020304" pitchFamily="18" charset="0"/>
              </a:rPr>
              <a:t>indicator </a:t>
            </a:r>
            <a:r>
              <a:rPr lang="el-GR" sz="1600" dirty="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BOXES WEIGHTS MEASUREMENTS</a:t>
            </a:r>
            <a:r>
              <a:rPr lang="el-GR" sz="1600" dirty="0">
                <a:latin typeface="Calibri" panose="020F0502020204030204" pitchFamily="34" charset="0"/>
                <a:ea typeface="Calibri" panose="020F0502020204030204" pitchFamily="34" charset="0"/>
                <a:cs typeface="Times New Roman" panose="02020603050405020304" pitchFamily="18" charset="0"/>
              </a:rPr>
              <a:t>”, ώστε να συμβαδίζουν με τις συντελεσθείσες αλλαγές στις θέσεις των κουτιών</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l-GR" sz="1600" dirty="0"/>
              <a:t>Αξίζει να σημειωθεί ότι, αν το λάθος κουτί έχει οδηγηθεί στο τάσι της ζυγαριάς, τότε το βάρος του αποθηκεύεται στην πέμπτη θέση του πίνακα “</a:t>
            </a:r>
            <a:r>
              <a:rPr lang="en-US" sz="1600" dirty="0"/>
              <a:t>BOXES WEIGHTS MEASUREMENTS</a:t>
            </a:r>
            <a:r>
              <a:rPr lang="el-GR" sz="1600" dirty="0"/>
              <a:t>” που δεν είναι φανερή στον χρήστη (βέβαια, η συγκεκριμένη τιμή βάρους μετριέται από τη ζυγαριά και εμφανίζεται στον </a:t>
            </a:r>
            <a:r>
              <a:rPr lang="en-US" sz="1600" dirty="0"/>
              <a:t>indicator </a:t>
            </a:r>
            <a:r>
              <a:rPr lang="el-GR" sz="1600" dirty="0"/>
              <a:t>“</a:t>
            </a:r>
            <a:r>
              <a:rPr lang="en-US" sz="1600" dirty="0"/>
              <a:t>CURRENT WEIGHT</a:t>
            </a:r>
            <a:r>
              <a:rPr lang="el-GR" sz="1600" dirty="0"/>
              <a:t>”).</a:t>
            </a:r>
          </a:p>
          <a:p>
            <a:pPr lvl="0" algn="just">
              <a:lnSpc>
                <a:spcPct val="107000"/>
              </a:lnSpc>
              <a:spcAft>
                <a:spcPts val="800"/>
              </a:spcAft>
            </a:pPr>
            <a:endParaRPr lang="el-G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7687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01"/>
            <a:ext cx="12192000" cy="1799012"/>
          </a:xfrm>
        </p:spPr>
        <p:txBody>
          <a:bodyPr>
            <a:normAutofit fontScale="90000"/>
          </a:bodyPr>
          <a:lstStyle/>
          <a:p>
            <a:pPr algn="ctr"/>
            <a:r>
              <a:rPr lang="el-GR" dirty="0"/>
              <a:t>Κώδικας (</a:t>
            </a:r>
            <a:r>
              <a:rPr lang="en-US" dirty="0"/>
              <a:t>Block Diagram) </a:t>
            </a:r>
            <a:r>
              <a:rPr lang="el-GR" dirty="0"/>
              <a:t>στο </a:t>
            </a:r>
            <a:r>
              <a:rPr lang="en-US" dirty="0"/>
              <a:t>LabVIEW</a:t>
            </a:r>
            <a:br>
              <a:rPr lang="en-US" dirty="0"/>
            </a:br>
            <a:r>
              <a:rPr lang="el-GR" dirty="0"/>
              <a:t>2</a:t>
            </a:r>
            <a:r>
              <a:rPr lang="en-US" dirty="0"/>
              <a:t>. </a:t>
            </a:r>
            <a:r>
              <a:rPr lang="el-GR" dirty="0"/>
              <a:t>Δεύτερο </a:t>
            </a:r>
            <a:r>
              <a:rPr lang="en-US" dirty="0"/>
              <a:t>while loop</a:t>
            </a:r>
            <a:r>
              <a:rPr lang="el-GR" dirty="0"/>
              <a:t>, επαναφορά του ρομποτικού βραχίονα στην αρχική του </a:t>
            </a:r>
            <a:r>
              <a:rPr lang="el-GR" dirty="0" smtClean="0"/>
              <a:t>θέση και επιτυχής ολοκλήρωση</a:t>
            </a:r>
            <a:endParaRPr lang="el-GR" dirty="0"/>
          </a:p>
        </p:txBody>
      </p:sp>
      <p:pic>
        <p:nvPicPr>
          <p:cNvPr id="5" name="Picture 4"/>
          <p:cNvPicPr>
            <a:picLocks noChangeAspect="1"/>
          </p:cNvPicPr>
          <p:nvPr/>
        </p:nvPicPr>
        <p:blipFill>
          <a:blip r:embed="rId2"/>
          <a:stretch>
            <a:fillRect/>
          </a:stretch>
        </p:blipFill>
        <p:spPr>
          <a:xfrm>
            <a:off x="283746" y="2181204"/>
            <a:ext cx="6445759" cy="4334729"/>
          </a:xfrm>
          <a:prstGeom prst="rect">
            <a:avLst/>
          </a:prstGeom>
        </p:spPr>
      </p:pic>
      <p:sp>
        <p:nvSpPr>
          <p:cNvPr id="3" name="Rectangle 2"/>
          <p:cNvSpPr/>
          <p:nvPr/>
        </p:nvSpPr>
        <p:spPr>
          <a:xfrm>
            <a:off x="7001435" y="2917407"/>
            <a:ext cx="4876800" cy="2862322"/>
          </a:xfrm>
          <a:prstGeom prst="rect">
            <a:avLst/>
          </a:prstGeom>
        </p:spPr>
        <p:txBody>
          <a:bodyPr wrap="square">
            <a:spAutoFit/>
          </a:bodyPr>
          <a:lstStyle/>
          <a:p>
            <a:pPr algn="just">
              <a:spcAft>
                <a:spcPts val="800"/>
              </a:spcAft>
              <a:tabLst>
                <a:tab pos="1247775" algn="l"/>
              </a:tabLst>
            </a:pPr>
            <a:r>
              <a:rPr lang="el-GR" dirty="0" smtClean="0"/>
              <a:t>Μετά την </a:t>
            </a:r>
            <a:r>
              <a:rPr lang="el-GR" dirty="0"/>
              <a:t>τοποθέτηση όλων των κουτιών στις σωστές τους </a:t>
            </a:r>
            <a:r>
              <a:rPr lang="el-GR" dirty="0" smtClean="0"/>
              <a:t>θέσεις</a:t>
            </a:r>
            <a:r>
              <a:rPr lang="en-US" dirty="0" smtClean="0"/>
              <a:t>,</a:t>
            </a:r>
            <a:r>
              <a:rPr lang="el-GR" dirty="0" smtClean="0"/>
              <a:t> εκτελείται το τέταρτο και τελευταίο βήμα του αλγορίθμου. Πρώτα, </a:t>
            </a:r>
            <a:r>
              <a:rPr lang="el-GR" dirty="0"/>
              <a:t>επαναφέρω τον ρομποτικό βραχίονα στην αρχική του θέση. Επίσης, ενεργοποιώ όλα τα </a:t>
            </a:r>
            <a:r>
              <a:rPr lang="en-US" dirty="0"/>
              <a:t>controls </a:t>
            </a:r>
            <a:r>
              <a:rPr lang="el-GR" dirty="0"/>
              <a:t>της γραφικής διεπαφής και αλλάζω την ένδειξη του “</a:t>
            </a:r>
            <a:r>
              <a:rPr lang="en-US" dirty="0"/>
              <a:t>CONTROL MODE</a:t>
            </a:r>
            <a:r>
              <a:rPr lang="el-GR" dirty="0"/>
              <a:t>” από “</a:t>
            </a:r>
            <a:r>
              <a:rPr lang="en-US" dirty="0"/>
              <a:t>AUTO</a:t>
            </a:r>
            <a:r>
              <a:rPr lang="el-GR" dirty="0"/>
              <a:t>” σε “</a:t>
            </a:r>
            <a:r>
              <a:rPr lang="en-US" dirty="0"/>
              <a:t>MANUAL</a:t>
            </a:r>
            <a:r>
              <a:rPr lang="el-GR" dirty="0"/>
              <a:t>”. </a:t>
            </a:r>
            <a:r>
              <a:rPr lang="el-GR" dirty="0" smtClean="0"/>
              <a:t>Τέλος, </a:t>
            </a:r>
            <a:r>
              <a:rPr lang="el-GR" dirty="0"/>
              <a:t>στέλνω ένα μήνυμα επιτυχούς ολοκλήρωσης της </a:t>
            </a:r>
            <a:r>
              <a:rPr lang="el-GR" dirty="0" smtClean="0"/>
              <a:t>διαδικασίας αυτόματης ταξινόμησης στον </a:t>
            </a:r>
            <a:r>
              <a:rPr lang="el-GR" dirty="0"/>
              <a:t>χρήστη.</a:t>
            </a:r>
            <a:endParaRPr lang="el-GR" dirty="0">
              <a:effectLst/>
            </a:endParaRPr>
          </a:p>
        </p:txBody>
      </p:sp>
    </p:spTree>
    <p:extLst>
      <p:ext uri="{BB962C8B-B14F-4D97-AF65-F5344CB8AC3E}">
        <p14:creationId xmlns:p14="http://schemas.microsoft.com/office/powerpoint/2010/main" val="1991301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Αποτελέσματα λειτουργίας της διάταξης</a:t>
            </a:r>
            <a:endParaRPr lang="el-GR" sz="4000" dirty="0"/>
          </a:p>
        </p:txBody>
      </p:sp>
      <p:sp>
        <p:nvSpPr>
          <p:cNvPr id="3" name="Content Placeholder 2"/>
          <p:cNvSpPr>
            <a:spLocks noGrp="1"/>
          </p:cNvSpPr>
          <p:nvPr>
            <p:ph idx="1"/>
          </p:nvPr>
        </p:nvSpPr>
        <p:spPr>
          <a:xfrm>
            <a:off x="573741" y="1825625"/>
            <a:ext cx="11044518" cy="4778376"/>
          </a:xfrm>
        </p:spPr>
        <p:txBody>
          <a:bodyPr>
            <a:normAutofit/>
          </a:bodyPr>
          <a:lstStyle/>
          <a:p>
            <a:pPr marL="0" indent="0" algn="just">
              <a:buNone/>
            </a:pPr>
            <a:r>
              <a:rPr lang="el-GR" sz="2000" dirty="0"/>
              <a:t>Μέσα στα τέσσερα κουτάκια περιέχεται διαφορετικός αριθμός βόλων. Ενδεικτικά, έχω βάλει 1, 2, 3 και 4 βόλους, που σημαίνει (βάσει των μετρήσεων του μέρους “4. Κουτάκια αποθήκευσης των βαρών", της ενότητας “Περιγραφή της διαδικασίας υλοποίησης της κατασκευής") ότι τα βάρη τους είναι αντίστοιχα 24, 29, 34 και 39 γραμμάρια, με απόκλιση ίσως προς τα πάνω κατά 1 γραμμάριο. Έχω δοκιμάσει δύο διαφορετικές διατάξεις των κουτιών. Στην πρώτη έχω βάλει και τα τέσσερα κουτάκια σε αύξουσα σειρά βάρους (στη θέση 1 αυτό με τον 1 βόλο κ.τ.λ.) και στη δεύτερη έχω τοποθετήσει τα κουτάκια με τους 2, 1 και 3 βόλους στις θέσεις 1, 2 και 4 αντίστοιχα. Τα αντίστοιχα βίντεο για τις ταξινομήσεις των δύο διατάξεων ονομάζονται “first_video.mp4” και “second_video.mp4”, και περιέχονται στον </a:t>
            </a:r>
            <a:r>
              <a:rPr lang="en-US" sz="2000" dirty="0"/>
              <a:t>drive </a:t>
            </a:r>
            <a:r>
              <a:rPr lang="el-GR" sz="2000" dirty="0"/>
              <a:t>σύνδεσμο </a:t>
            </a:r>
            <a:r>
              <a:rPr lang="el-GR" sz="2000" u="sng" dirty="0">
                <a:hlinkClick r:id="rId2"/>
              </a:rPr>
              <a:t>https://drive.google.com/drive/folders/1fekzdiSp4skTO1alJnSjG9AEYg3RPyo-?usp=sharing</a:t>
            </a:r>
            <a:r>
              <a:rPr lang="el-GR" sz="2000" dirty="0"/>
              <a:t>. Τόσο ο ρομποτικός βραχίονας όσο και η ζυγαριά φαίνεται ότι λειτουργούν όπως περιμέναμε. Ο ρομποτικός βραχίονας μεταφέρει τα διάφορα κουτιά με σταθερότητα και συνέπεια και η ζυγαριά υπολογίζει το βάρος τους με την αναμενόμενη ακρίβεια. Στις εικόνες 27 και 28 παρουσιάζονται τα αποτελέσματα που εμφανίζονται στη γραφική διεπαφή για τις δύο περιπτώσεις. Ειδικότερα, παρατίθενται οι ενδείξεις των </a:t>
            </a:r>
            <a:r>
              <a:rPr lang="en-US" sz="2000" dirty="0"/>
              <a:t>indicators </a:t>
            </a:r>
            <a:r>
              <a:rPr lang="el-GR" sz="2000" dirty="0"/>
              <a:t>“</a:t>
            </a:r>
            <a:r>
              <a:rPr lang="en-US" sz="2000" dirty="0"/>
              <a:t>BOXES WEIGHTS MEASUREMENTS</a:t>
            </a:r>
            <a:r>
              <a:rPr lang="el-GR" sz="2000" dirty="0"/>
              <a:t>”, “</a:t>
            </a:r>
            <a:r>
              <a:rPr lang="en-US" sz="2000" dirty="0"/>
              <a:t>CURRENT BOX POS</a:t>
            </a:r>
            <a:r>
              <a:rPr lang="el-GR" sz="2000" dirty="0"/>
              <a:t>”, “</a:t>
            </a:r>
            <a:r>
              <a:rPr lang="en-US" sz="2000" dirty="0"/>
              <a:t>FROM POS</a:t>
            </a:r>
            <a:r>
              <a:rPr lang="el-GR" sz="2000" dirty="0"/>
              <a:t>” και “</a:t>
            </a:r>
            <a:r>
              <a:rPr lang="en-US" sz="2000" dirty="0"/>
              <a:t>TO POS</a:t>
            </a:r>
            <a:r>
              <a:rPr lang="el-GR" sz="2000" dirty="0"/>
              <a:t>” καθ’ όλη τη διάρκεια της αυτόματης ταξινόμησης.</a:t>
            </a:r>
            <a:endParaRPr lang="el-GR" sz="2000" dirty="0">
              <a:effectLst/>
            </a:endParaRPr>
          </a:p>
        </p:txBody>
      </p:sp>
    </p:spTree>
    <p:extLst>
      <p:ext uri="{BB962C8B-B14F-4D97-AF65-F5344CB8AC3E}">
        <p14:creationId xmlns:p14="http://schemas.microsoft.com/office/powerpoint/2010/main" val="34691762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Αποτελέσματα λειτουργίας της διάταξης</a:t>
            </a:r>
            <a:r>
              <a:rPr lang="en-US" sz="4000" dirty="0" smtClean="0"/>
              <a:t/>
            </a:r>
            <a:br>
              <a:rPr lang="en-US" sz="4000" dirty="0" smtClean="0"/>
            </a:br>
            <a:r>
              <a:rPr lang="el-GR" sz="4000" dirty="0" smtClean="0"/>
              <a:t>1</a:t>
            </a:r>
            <a:r>
              <a:rPr lang="el-GR" sz="4000" baseline="30000" dirty="0" smtClean="0"/>
              <a:t>η</a:t>
            </a:r>
            <a:r>
              <a:rPr lang="el-GR" sz="4000" dirty="0" smtClean="0"/>
              <a:t> περίπτωση</a:t>
            </a:r>
            <a:endParaRPr lang="el-GR" sz="4000" dirty="0"/>
          </a:p>
        </p:txBody>
      </p:sp>
      <p:sp>
        <p:nvSpPr>
          <p:cNvPr id="3" name="Rectangle 2"/>
          <p:cNvSpPr/>
          <p:nvPr/>
        </p:nvSpPr>
        <p:spPr>
          <a:xfrm>
            <a:off x="298034" y="1834316"/>
            <a:ext cx="9312131" cy="421654"/>
          </a:xfrm>
          <a:prstGeom prst="rect">
            <a:avLst/>
          </a:prstGeom>
        </p:spPr>
        <p:txBody>
          <a:bodyPr wrap="square">
            <a:spAutoFit/>
          </a:bodyPr>
          <a:lstStyle/>
          <a:p>
            <a:pPr algn="just">
              <a:lnSpc>
                <a:spcPct val="107000"/>
              </a:lnSpc>
              <a:spcAft>
                <a:spcPts val="800"/>
              </a:spcAft>
            </a:pPr>
            <a:r>
              <a:rPr lang="el-GR" sz="2000" b="1" dirty="0">
                <a:latin typeface="Calibri" panose="020F0502020204030204" pitchFamily="34" charset="0"/>
                <a:ea typeface="Calibri" panose="020F0502020204030204" pitchFamily="34" charset="0"/>
                <a:cs typeface="Times New Roman" panose="02020603050405020304" pitchFamily="18" charset="0"/>
              </a:rPr>
              <a:t>1</a:t>
            </a:r>
            <a:r>
              <a:rPr lang="el-GR" sz="2000" b="1" baseline="30000" dirty="0">
                <a:latin typeface="Calibri" panose="020F0502020204030204" pitchFamily="34" charset="0"/>
                <a:ea typeface="Calibri" panose="020F0502020204030204" pitchFamily="34" charset="0"/>
                <a:cs typeface="Times New Roman" panose="02020603050405020304" pitchFamily="18" charset="0"/>
              </a:rPr>
              <a:t>η</a:t>
            </a:r>
            <a:r>
              <a:rPr lang="el-GR" sz="2000" b="1" dirty="0">
                <a:latin typeface="Calibri" panose="020F0502020204030204" pitchFamily="34" charset="0"/>
                <a:ea typeface="Calibri" panose="020F0502020204030204" pitchFamily="34" charset="0"/>
                <a:cs typeface="Times New Roman" panose="02020603050405020304" pitchFamily="18" charset="0"/>
              </a:rPr>
              <a:t> περίπτωση</a:t>
            </a:r>
            <a:r>
              <a:rPr lang="el-GR" sz="2000" dirty="0">
                <a:latin typeface="Calibri" panose="020F0502020204030204" pitchFamily="34" charset="0"/>
                <a:ea typeface="Calibri" panose="020F0502020204030204" pitchFamily="34" charset="0"/>
                <a:cs typeface="Times New Roman" panose="02020603050405020304" pitchFamily="18" charset="0"/>
              </a:rPr>
              <a:t>: Κουτάκια με τους 1, 2, 3 και 4 βόλους στις θέσεις 1, 2, 3 και 4 αντίστοιχα.</a:t>
            </a:r>
          </a:p>
        </p:txBody>
      </p:sp>
      <p:grpSp>
        <p:nvGrpSpPr>
          <p:cNvPr id="13" name="Group 12"/>
          <p:cNvGrpSpPr/>
          <p:nvPr/>
        </p:nvGrpSpPr>
        <p:grpSpPr>
          <a:xfrm>
            <a:off x="212754" y="2399598"/>
            <a:ext cx="11766491" cy="4285172"/>
            <a:chOff x="298035" y="2366640"/>
            <a:chExt cx="11766491" cy="4285172"/>
          </a:xfrm>
        </p:grpSpPr>
        <p:grpSp>
          <p:nvGrpSpPr>
            <p:cNvPr id="15" name="Group 14"/>
            <p:cNvGrpSpPr/>
            <p:nvPr/>
          </p:nvGrpSpPr>
          <p:grpSpPr>
            <a:xfrm>
              <a:off x="3720851" y="2366642"/>
              <a:ext cx="8343675" cy="4285170"/>
              <a:chOff x="-2684256" y="1685925"/>
              <a:chExt cx="7159132" cy="3676502"/>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6204" t="15685" r="6204" b="34963"/>
              <a:stretch/>
            </p:blipFill>
            <p:spPr bwMode="auto">
              <a:xfrm>
                <a:off x="-2684256" y="2245845"/>
                <a:ext cx="2533650" cy="1536066"/>
              </a:xfrm>
              <a:prstGeom prst="rect">
                <a:avLst/>
              </a:prstGeom>
              <a:ln>
                <a:noFill/>
              </a:ln>
              <a:extLst>
                <a:ext uri="{53640926-AAD7-44D8-BBD7-CCE9431645EC}">
                  <a14:shadowObscured xmlns:a14="http://schemas.microsoft.com/office/drawing/2010/main"/>
                </a:ext>
              </a:extLst>
            </p:spPr>
          </p:pic>
          <p:grpSp>
            <p:nvGrpSpPr>
              <p:cNvPr id="17" name="Group 16"/>
              <p:cNvGrpSpPr/>
              <p:nvPr/>
            </p:nvGrpSpPr>
            <p:grpSpPr>
              <a:xfrm>
                <a:off x="0" y="1685925"/>
                <a:ext cx="4474876" cy="3676502"/>
                <a:chOff x="0" y="0"/>
                <a:chExt cx="4474876" cy="3676502"/>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4430" r="3481" b="10853"/>
                <a:stretch/>
              </p:blipFill>
              <p:spPr bwMode="auto">
                <a:xfrm>
                  <a:off x="1681511" y="0"/>
                  <a:ext cx="2771776" cy="876300"/>
                </a:xfrm>
                <a:prstGeom prst="rect">
                  <a:avLst/>
                </a:prstGeom>
                <a:ln>
                  <a:noFill/>
                </a:ln>
                <a:extLst>
                  <a:ext uri="{53640926-AAD7-44D8-BBD7-CCE9431645EC}">
                    <a14:shadowObscured xmlns:a14="http://schemas.microsoft.com/office/drawing/2010/main"/>
                  </a:ext>
                </a:extLst>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988" t="6896" r="5734" b="8046"/>
                <a:stretch/>
              </p:blipFill>
              <p:spPr bwMode="auto">
                <a:xfrm>
                  <a:off x="14712" y="949846"/>
                  <a:ext cx="1632478" cy="853441"/>
                </a:xfrm>
                <a:prstGeom prst="rect">
                  <a:avLst/>
                </a:prstGeom>
                <a:ln>
                  <a:noFill/>
                </a:ln>
                <a:extLst>
                  <a:ext uri="{53640926-AAD7-44D8-BBD7-CCE9431645EC}">
                    <a14:shadowObscured xmlns:a14="http://schemas.microsoft.com/office/drawing/2010/main"/>
                  </a:ext>
                </a:extLst>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3230" t="4737" r="3101" b="8197"/>
                <a:stretch/>
              </p:blipFill>
              <p:spPr bwMode="auto">
                <a:xfrm>
                  <a:off x="1681511" y="1870675"/>
                  <a:ext cx="2793365" cy="878864"/>
                </a:xfrm>
                <a:prstGeom prst="rect">
                  <a:avLst/>
                </a:prstGeom>
                <a:ln>
                  <a:noFill/>
                </a:ln>
                <a:extLst>
                  <a:ext uri="{53640926-AAD7-44D8-BBD7-CCE9431645EC}">
                    <a14:shadowObscured xmlns:a14="http://schemas.microsoft.com/office/drawing/2010/main"/>
                  </a:ext>
                </a:extLst>
              </p:spPr>
            </p:pic>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1999" t="17628" r="1334" b="10256"/>
                <a:stretch/>
              </p:blipFill>
              <p:spPr bwMode="auto">
                <a:xfrm>
                  <a:off x="1681512" y="2811437"/>
                  <a:ext cx="2781300" cy="862964"/>
                </a:xfrm>
                <a:prstGeom prst="rect">
                  <a:avLst/>
                </a:prstGeom>
                <a:ln>
                  <a:noFill/>
                </a:ln>
                <a:extLst>
                  <a:ext uri="{53640926-AAD7-44D8-BBD7-CCE9431645EC}">
                    <a14:shadowObscured xmlns:a14="http://schemas.microsoft.com/office/drawing/2010/main"/>
                  </a:ext>
                </a:extLst>
              </p:spPr>
            </p:pic>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l="4724" t="6433" r="3652" b="11765"/>
                <a:stretch/>
              </p:blipFill>
              <p:spPr bwMode="auto">
                <a:xfrm>
                  <a:off x="1681511" y="949846"/>
                  <a:ext cx="2790825" cy="853441"/>
                </a:xfrm>
                <a:prstGeom prst="rect">
                  <a:avLst/>
                </a:prstGeom>
                <a:ln>
                  <a:noFill/>
                </a:ln>
                <a:extLst>
                  <a:ext uri="{53640926-AAD7-44D8-BBD7-CCE9431645EC}">
                    <a14:shadowObscured xmlns:a14="http://schemas.microsoft.com/office/drawing/2010/main"/>
                  </a:ext>
                </a:extLst>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2015" t="6667" r="1327" b="10000"/>
                <a:stretch/>
              </p:blipFill>
              <p:spPr bwMode="auto">
                <a:xfrm>
                  <a:off x="0" y="1870675"/>
                  <a:ext cx="1647190" cy="880745"/>
                </a:xfrm>
                <a:prstGeom prst="rect">
                  <a:avLst/>
                </a:prstGeom>
                <a:ln>
                  <a:noFill/>
                </a:ln>
                <a:extLst>
                  <a:ext uri="{53640926-AAD7-44D8-BBD7-CCE9431645EC}">
                    <a14:shadowObscured xmlns:a14="http://schemas.microsoft.com/office/drawing/2010/main"/>
                  </a:ext>
                </a:extLst>
              </p:spPr>
            </p:pic>
            <p:pic>
              <p:nvPicPr>
                <p:cNvPr id="24" name="Picture 23"/>
                <p:cNvPicPr>
                  <a:picLocks noChangeAspect="1"/>
                </p:cNvPicPr>
                <p:nvPr/>
              </p:nvPicPr>
              <p:blipFill rotWithShape="1">
                <a:blip r:embed="rId9">
                  <a:extLst>
                    <a:ext uri="{28A0092B-C50C-407E-A947-70E740481C1C}">
                      <a14:useLocalDpi xmlns:a14="http://schemas.microsoft.com/office/drawing/2010/main" val="0"/>
                    </a:ext>
                  </a:extLst>
                </a:blip>
                <a:srcRect l="2468" t="13846" r="1892" b="2565"/>
                <a:stretch/>
              </p:blipFill>
              <p:spPr bwMode="auto">
                <a:xfrm>
                  <a:off x="0" y="2810997"/>
                  <a:ext cx="1647190" cy="865505"/>
                </a:xfrm>
                <a:prstGeom prst="rect">
                  <a:avLst/>
                </a:prstGeom>
                <a:ln>
                  <a:noFill/>
                </a:ln>
                <a:extLst>
                  <a:ext uri="{53640926-AAD7-44D8-BBD7-CCE9431645EC}">
                    <a14:shadowObscured xmlns:a14="http://schemas.microsoft.com/office/drawing/2010/main"/>
                  </a:ext>
                </a:extLst>
              </p:spPr>
            </p:pic>
            <p:pic>
              <p:nvPicPr>
                <p:cNvPr id="25" name="Picture 24"/>
                <p:cNvPicPr>
                  <a:picLocks noChangeAspect="1"/>
                </p:cNvPicPr>
                <p:nvPr/>
              </p:nvPicPr>
              <p:blipFill rotWithShape="1">
                <a:blip r:embed="rId10">
                  <a:extLst>
                    <a:ext uri="{28A0092B-C50C-407E-A947-70E740481C1C}">
                      <a14:useLocalDpi xmlns:a14="http://schemas.microsoft.com/office/drawing/2010/main" val="0"/>
                    </a:ext>
                  </a:extLst>
                </a:blip>
                <a:srcRect l="2810" t="9539" r="2581" b="4606"/>
                <a:stretch/>
              </p:blipFill>
              <p:spPr bwMode="auto">
                <a:xfrm>
                  <a:off x="0" y="0"/>
                  <a:ext cx="1647190" cy="880745"/>
                </a:xfrm>
                <a:prstGeom prst="rect">
                  <a:avLst/>
                </a:prstGeom>
                <a:ln>
                  <a:noFill/>
                </a:ln>
                <a:extLst>
                  <a:ext uri="{53640926-AAD7-44D8-BBD7-CCE9431645EC}">
                    <a14:shadowObscured xmlns:a14="http://schemas.microsoft.com/office/drawing/2010/main"/>
                  </a:ext>
                </a:extLst>
              </p:spPr>
            </p:pic>
          </p:grpSp>
        </p:grpSp>
        <p:pic>
          <p:nvPicPr>
            <p:cNvPr id="14" name="Picture 13"/>
            <p:cNvPicPr/>
            <p:nvPr/>
          </p:nvPicPr>
          <p:blipFill rotWithShape="1">
            <a:blip r:embed="rId11">
              <a:extLst>
                <a:ext uri="{28A0092B-C50C-407E-A947-70E740481C1C}">
                  <a14:useLocalDpi xmlns:a14="http://schemas.microsoft.com/office/drawing/2010/main" val="0"/>
                </a:ext>
              </a:extLst>
            </a:blip>
            <a:srcRect l="1" r="1992" b="1639"/>
            <a:stretch/>
          </p:blipFill>
          <p:spPr>
            <a:xfrm>
              <a:off x="298035" y="2366641"/>
              <a:ext cx="3062922" cy="4282722"/>
            </a:xfrm>
            <a:prstGeom prst="rect">
              <a:avLst/>
            </a:prstGeom>
          </p:spPr>
        </p:pic>
        <p:sp>
          <p:nvSpPr>
            <p:cNvPr id="4" name="Rectangle 3"/>
            <p:cNvSpPr/>
            <p:nvPr/>
          </p:nvSpPr>
          <p:spPr>
            <a:xfrm>
              <a:off x="3615247" y="2366640"/>
              <a:ext cx="3164071" cy="388696"/>
            </a:xfrm>
            <a:prstGeom prst="rect">
              <a:avLst/>
            </a:prstGeom>
          </p:spPr>
          <p:txBody>
            <a:bodyPr wrap="none">
              <a:spAutoFit/>
            </a:bodyPr>
            <a:lstStyle/>
            <a:p>
              <a:pPr algn="just">
                <a:lnSpc>
                  <a:spcPct val="107000"/>
                </a:lnSpc>
                <a:spcAft>
                  <a:spcPts val="800"/>
                </a:spcAft>
              </a:pPr>
              <a:r>
                <a:rPr lang="el-GR" dirty="0">
                  <a:latin typeface="Calibri" panose="020F0502020204030204" pitchFamily="34" charset="0"/>
                  <a:ea typeface="Calibri" panose="020F0502020204030204" pitchFamily="34" charset="0"/>
                  <a:cs typeface="Times New Roman" panose="02020603050405020304" pitchFamily="18" charset="0"/>
                </a:rPr>
                <a:t>Πριν την αυτόματη ταξινόμηση.</a:t>
              </a:r>
              <a:endParaRPr lang="el-GR"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Arrow Connector 5"/>
            <p:cNvCxnSpPr>
              <a:stCxn id="4" idx="2"/>
              <a:endCxn id="16" idx="0"/>
            </p:cNvCxnSpPr>
            <p:nvPr/>
          </p:nvCxnSpPr>
          <p:spPr>
            <a:xfrm>
              <a:off x="5197283" y="2755336"/>
              <a:ext cx="1" cy="263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490345" y="5849773"/>
              <a:ext cx="3413883" cy="388696"/>
            </a:xfrm>
            <a:prstGeom prst="rect">
              <a:avLst/>
            </a:prstGeom>
          </p:spPr>
          <p:txBody>
            <a:bodyPr wrap="none">
              <a:spAutoFit/>
            </a:bodyPr>
            <a:lstStyle/>
            <a:p>
              <a:pPr algn="just">
                <a:lnSpc>
                  <a:spcPct val="107000"/>
                </a:lnSpc>
                <a:spcAft>
                  <a:spcPts val="800"/>
                </a:spcAft>
              </a:pPr>
              <a:r>
                <a:rPr lang="el-GR" dirty="0" smtClean="0">
                  <a:latin typeface="Calibri" panose="020F0502020204030204" pitchFamily="34" charset="0"/>
                  <a:ea typeface="Calibri" panose="020F0502020204030204" pitchFamily="34" charset="0"/>
                  <a:cs typeface="Times New Roman" panose="02020603050405020304" pitchFamily="18" charset="0"/>
                </a:rPr>
                <a:t>Κατά τη διάρκεια της διαδικασίας.</a:t>
              </a:r>
              <a:endParaRPr lang="el-GR"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0" name="Straight Arrow Connector 39"/>
            <p:cNvCxnSpPr>
              <a:stCxn id="39" idx="0"/>
              <a:endCxn id="23" idx="1"/>
            </p:cNvCxnSpPr>
            <p:nvPr/>
          </p:nvCxnSpPr>
          <p:spPr>
            <a:xfrm flipV="1">
              <a:off x="5197287" y="5060298"/>
              <a:ext cx="1651954" cy="7894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1952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Διαδικασία υλοποίησης της κατασκευής</a:t>
            </a:r>
            <a:endParaRPr lang="el-GR" sz="4000" dirty="0"/>
          </a:p>
        </p:txBody>
      </p:sp>
      <p:sp>
        <p:nvSpPr>
          <p:cNvPr id="3" name="Content Placeholder 2"/>
          <p:cNvSpPr>
            <a:spLocks noGrp="1"/>
          </p:cNvSpPr>
          <p:nvPr>
            <p:ph idx="1"/>
          </p:nvPr>
        </p:nvSpPr>
        <p:spPr/>
        <p:txBody>
          <a:bodyPr/>
          <a:lstStyle/>
          <a:p>
            <a:pPr marL="0" indent="0" algn="just">
              <a:buNone/>
            </a:pPr>
            <a:r>
              <a:rPr lang="el-GR" dirty="0"/>
              <a:t>Στην ενότητα αυτή </a:t>
            </a:r>
            <a:r>
              <a:rPr lang="el-GR" dirty="0" smtClean="0"/>
              <a:t>παρατίθενται </a:t>
            </a:r>
            <a:r>
              <a:rPr lang="el-GR" dirty="0"/>
              <a:t>με αναλυτικό τρόπο το σύνολο των μηχανολογικών και ηλεκτρολογικών </a:t>
            </a:r>
            <a:r>
              <a:rPr lang="el-GR" dirty="0" smtClean="0"/>
              <a:t>υλικών, καθώς και τα εργαλεία που </a:t>
            </a:r>
            <a:r>
              <a:rPr lang="el-GR" dirty="0"/>
              <a:t>χρησιμοποιήθηκαν για την ολοκλήρωση της κατασκευής. Εξηγείται ακόμα η χρησιμότητα και η λειτουργία του καθενός στην υλοποίηση της διάταξης. Για την καλύτερη παρουσίαση της κατασκευαστικής διαδικασίας, έχει γίνει η διαμέρισή της σε πέντε βασικά κομμάτια, που κρίθηκε σκόπιμο να μελετηθούν ξεχωριστά. Αυτά είναι η βάση στήριξης, η ζυγαριά, </a:t>
            </a:r>
            <a:r>
              <a:rPr lang="el-GR" dirty="0" smtClean="0"/>
              <a:t>ο</a:t>
            </a:r>
            <a:r>
              <a:rPr lang="en-US" dirty="0" smtClean="0"/>
              <a:t> </a:t>
            </a:r>
            <a:r>
              <a:rPr lang="el-GR" dirty="0" smtClean="0"/>
              <a:t>ρομποτικός </a:t>
            </a:r>
            <a:r>
              <a:rPr lang="el-GR" dirty="0"/>
              <a:t>βραχίονας, τα κουτάκια αποθήκευσης των βαρών και το ηλεκτρικό κύκλωμα</a:t>
            </a:r>
            <a:r>
              <a:rPr lang="el-GR" dirty="0" smtClean="0"/>
              <a:t>.</a:t>
            </a:r>
            <a:endParaRPr lang="el-GR" dirty="0"/>
          </a:p>
        </p:txBody>
      </p:sp>
    </p:spTree>
    <p:extLst>
      <p:ext uri="{BB962C8B-B14F-4D97-AF65-F5344CB8AC3E}">
        <p14:creationId xmlns:p14="http://schemas.microsoft.com/office/powerpoint/2010/main" val="32795206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Αποτελέσματα λειτουργίας της διάταξης</a:t>
            </a:r>
            <a:br>
              <a:rPr lang="el-GR" sz="4000" dirty="0" smtClean="0"/>
            </a:br>
            <a:r>
              <a:rPr lang="el-GR" sz="4000" dirty="0" smtClean="0"/>
              <a:t>2</a:t>
            </a:r>
            <a:r>
              <a:rPr lang="el-GR" sz="4000" baseline="30000" dirty="0" smtClean="0"/>
              <a:t>η</a:t>
            </a:r>
            <a:r>
              <a:rPr lang="el-GR" sz="4000" dirty="0" smtClean="0"/>
              <a:t> περίπτωση</a:t>
            </a:r>
            <a:endParaRPr lang="el-GR" sz="4000" dirty="0"/>
          </a:p>
        </p:txBody>
      </p:sp>
      <p:sp>
        <p:nvSpPr>
          <p:cNvPr id="3" name="Rectangle 2"/>
          <p:cNvSpPr/>
          <p:nvPr/>
        </p:nvSpPr>
        <p:spPr>
          <a:xfrm>
            <a:off x="301716" y="1837990"/>
            <a:ext cx="8824355" cy="421654"/>
          </a:xfrm>
          <a:prstGeom prst="rect">
            <a:avLst/>
          </a:prstGeom>
        </p:spPr>
        <p:txBody>
          <a:bodyPr wrap="square">
            <a:spAutoFit/>
          </a:bodyPr>
          <a:lstStyle/>
          <a:p>
            <a:pPr algn="just">
              <a:lnSpc>
                <a:spcPct val="107000"/>
              </a:lnSpc>
              <a:spcAft>
                <a:spcPts val="800"/>
              </a:spcAft>
            </a:pPr>
            <a:r>
              <a:rPr lang="el-GR" sz="2000" b="1" dirty="0" smtClean="0">
                <a:latin typeface="Calibri" panose="020F0502020204030204" pitchFamily="34" charset="0"/>
                <a:ea typeface="Calibri" panose="020F0502020204030204" pitchFamily="34" charset="0"/>
                <a:cs typeface="Times New Roman" panose="02020603050405020304" pitchFamily="18" charset="0"/>
              </a:rPr>
              <a:t>2</a:t>
            </a:r>
            <a:r>
              <a:rPr lang="el-GR" sz="2000" b="1" baseline="30000" dirty="0" smtClean="0">
                <a:latin typeface="Calibri" panose="020F0502020204030204" pitchFamily="34" charset="0"/>
                <a:ea typeface="Calibri" panose="020F0502020204030204" pitchFamily="34" charset="0"/>
                <a:cs typeface="Times New Roman" panose="02020603050405020304" pitchFamily="18" charset="0"/>
              </a:rPr>
              <a:t>η</a:t>
            </a:r>
            <a:r>
              <a:rPr lang="el-GR" sz="2000" b="1" dirty="0" smtClean="0">
                <a:latin typeface="Calibri" panose="020F0502020204030204" pitchFamily="34" charset="0"/>
                <a:ea typeface="Calibri" panose="020F0502020204030204" pitchFamily="34" charset="0"/>
                <a:cs typeface="Times New Roman" panose="02020603050405020304" pitchFamily="18" charset="0"/>
              </a:rPr>
              <a:t> </a:t>
            </a:r>
            <a:r>
              <a:rPr lang="el-GR" sz="2000" b="1" dirty="0">
                <a:latin typeface="Calibri" panose="020F0502020204030204" pitchFamily="34" charset="0"/>
                <a:ea typeface="Calibri" panose="020F0502020204030204" pitchFamily="34" charset="0"/>
                <a:cs typeface="Times New Roman" panose="02020603050405020304" pitchFamily="18" charset="0"/>
              </a:rPr>
              <a:t>περίπτωση</a:t>
            </a:r>
            <a:r>
              <a:rPr lang="el-GR" sz="2000" dirty="0">
                <a:latin typeface="Calibri" panose="020F0502020204030204" pitchFamily="34" charset="0"/>
                <a:ea typeface="Calibri" panose="020F0502020204030204" pitchFamily="34" charset="0"/>
                <a:cs typeface="Times New Roman" panose="02020603050405020304" pitchFamily="18" charset="0"/>
              </a:rPr>
              <a:t>: </a:t>
            </a:r>
            <a:r>
              <a:rPr lang="el-GR" sz="2000" dirty="0"/>
              <a:t>Κουτάκια με τους 2, 1 και 3 βόλους στις θέσεις 1, 2 και 4 αντίστοιχα.</a:t>
            </a:r>
            <a:endParaRPr lang="el-GR" sz="20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roup 4"/>
          <p:cNvGrpSpPr/>
          <p:nvPr/>
        </p:nvGrpSpPr>
        <p:grpSpPr>
          <a:xfrm>
            <a:off x="221026" y="2399598"/>
            <a:ext cx="11763412" cy="4248029"/>
            <a:chOff x="221026" y="2399598"/>
            <a:chExt cx="11763412" cy="4248029"/>
          </a:xfrm>
        </p:grpSpPr>
        <p:grpSp>
          <p:nvGrpSpPr>
            <p:cNvPr id="14" name="Group 13"/>
            <p:cNvGrpSpPr/>
            <p:nvPr/>
          </p:nvGrpSpPr>
          <p:grpSpPr>
            <a:xfrm>
              <a:off x="3625802" y="2406946"/>
              <a:ext cx="8358636" cy="4240681"/>
              <a:chOff x="-2038945" y="1234440"/>
              <a:chExt cx="5452070" cy="2766060"/>
            </a:xfrm>
          </p:grpSpPr>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4162" t="6338" r="7090" b="5635"/>
              <a:stretch/>
            </p:blipFill>
            <p:spPr bwMode="auto">
              <a:xfrm>
                <a:off x="1721" y="1943100"/>
                <a:ext cx="1242244" cy="652145"/>
              </a:xfrm>
              <a:prstGeom prst="rect">
                <a:avLst/>
              </a:prstGeom>
              <a:ln>
                <a:noFill/>
              </a:ln>
              <a:extLst>
                <a:ext uri="{53640926-AAD7-44D8-BBD7-CCE9431645EC}">
                  <a14:shadowObscured xmlns:a14="http://schemas.microsoft.com/office/drawing/2010/main"/>
                </a:ext>
              </a:extLst>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t="7857" r="4198" b="1733"/>
              <a:stretch/>
            </p:blipFill>
            <p:spPr bwMode="auto">
              <a:xfrm>
                <a:off x="0" y="1234440"/>
                <a:ext cx="1249680" cy="662940"/>
              </a:xfrm>
              <a:prstGeom prst="rect">
                <a:avLst/>
              </a:prstGeom>
              <a:ln>
                <a:noFill/>
              </a:ln>
              <a:extLst>
                <a:ext uri="{53640926-AAD7-44D8-BBD7-CCE9431645EC}">
                  <a14:shadowObscured xmlns:a14="http://schemas.microsoft.com/office/drawing/2010/main"/>
                </a:ext>
              </a:extLst>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3333" t="4392" r="4359" b="11538"/>
              <a:stretch/>
            </p:blipFill>
            <p:spPr bwMode="auto">
              <a:xfrm>
                <a:off x="1287780" y="2644140"/>
                <a:ext cx="2125345" cy="645160"/>
              </a:xfrm>
              <a:prstGeom prst="rect">
                <a:avLst/>
              </a:prstGeom>
              <a:ln>
                <a:noFill/>
              </a:ln>
              <a:extLst>
                <a:ext uri="{53640926-AAD7-44D8-BBD7-CCE9431645EC}">
                  <a14:shadowObscured xmlns:a14="http://schemas.microsoft.com/office/drawing/2010/main"/>
                </a:ext>
              </a:extLst>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3030" t="5037" r="5681" b="5035"/>
              <a:stretch/>
            </p:blipFill>
            <p:spPr bwMode="auto">
              <a:xfrm>
                <a:off x="0" y="2644140"/>
                <a:ext cx="1246505" cy="645795"/>
              </a:xfrm>
              <a:prstGeom prst="rect">
                <a:avLst/>
              </a:prstGeom>
              <a:ln>
                <a:noFill/>
              </a:ln>
              <a:extLst>
                <a:ext uri="{53640926-AAD7-44D8-BBD7-CCE9431645EC}">
                  <a14:shadowObscured xmlns:a14="http://schemas.microsoft.com/office/drawing/2010/main"/>
                </a:ext>
              </a:extLst>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l="4061" t="5309" r="4569" b="13334"/>
              <a:stretch/>
            </p:blipFill>
            <p:spPr bwMode="auto">
              <a:xfrm>
                <a:off x="1280160" y="1943100"/>
                <a:ext cx="2132965" cy="649605"/>
              </a:xfrm>
              <a:prstGeom prst="rect">
                <a:avLst/>
              </a:prstGeom>
              <a:ln>
                <a:noFill/>
              </a:ln>
              <a:extLst>
                <a:ext uri="{53640926-AAD7-44D8-BBD7-CCE9431645EC}">
                  <a14:shadowObscured xmlns:a14="http://schemas.microsoft.com/office/drawing/2010/main"/>
                </a:ext>
              </a:extLst>
            </p:spPr>
          </p:pic>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1596" t="5269" r="2127" b="11111"/>
              <a:stretch/>
            </p:blipFill>
            <p:spPr bwMode="auto">
              <a:xfrm>
                <a:off x="1280160" y="1236785"/>
                <a:ext cx="2132965" cy="664699"/>
              </a:xfrm>
              <a:prstGeom prst="rect">
                <a:avLst/>
              </a:prstGeom>
              <a:ln>
                <a:noFill/>
              </a:ln>
              <a:extLst>
                <a:ext uri="{53640926-AAD7-44D8-BBD7-CCE9431645EC}">
                  <a14:shadowObscured xmlns:a14="http://schemas.microsoft.com/office/drawing/2010/main"/>
                </a:ext>
              </a:extLst>
            </p:spPr>
          </p:pic>
          <p:pic>
            <p:nvPicPr>
              <p:cNvPr id="21" name="Picture 20"/>
              <p:cNvPicPr>
                <a:picLocks noChangeAspect="1"/>
              </p:cNvPicPr>
              <p:nvPr/>
            </p:nvPicPr>
            <p:blipFill rotWithShape="1">
              <a:blip r:embed="rId8">
                <a:extLst>
                  <a:ext uri="{28A0092B-C50C-407E-A947-70E740481C1C}">
                    <a14:useLocalDpi xmlns:a14="http://schemas.microsoft.com/office/drawing/2010/main" val="0"/>
                  </a:ext>
                </a:extLst>
              </a:blip>
              <a:srcRect l="1938" t="7856" r="4558" b="2143"/>
              <a:stretch/>
            </p:blipFill>
            <p:spPr bwMode="auto">
              <a:xfrm>
                <a:off x="0" y="3345180"/>
                <a:ext cx="1256030" cy="655320"/>
              </a:xfrm>
              <a:prstGeom prst="rect">
                <a:avLst/>
              </a:prstGeom>
              <a:ln>
                <a:noFill/>
              </a:ln>
              <a:extLst>
                <a:ext uri="{53640926-AAD7-44D8-BBD7-CCE9431645EC}">
                  <a14:shadowObscured xmlns:a14="http://schemas.microsoft.com/office/drawing/2010/main"/>
                </a:ext>
              </a:extLst>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4936" t="8969" r="5580" b="4454"/>
              <a:stretch/>
            </p:blipFill>
            <p:spPr bwMode="auto">
              <a:xfrm>
                <a:off x="-2038945" y="1650797"/>
                <a:ext cx="1935480" cy="1164590"/>
              </a:xfrm>
              <a:prstGeom prst="rect">
                <a:avLst/>
              </a:prstGeom>
              <a:ln>
                <a:noFill/>
              </a:ln>
              <a:extLst>
                <a:ext uri="{53640926-AAD7-44D8-BBD7-CCE9431645EC}">
                  <a14:shadowObscured xmlns:a14="http://schemas.microsoft.com/office/drawing/2010/main"/>
                </a:ext>
              </a:extLst>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3333" t="4392" r="4359" b="11538"/>
              <a:stretch/>
            </p:blipFill>
            <p:spPr bwMode="auto">
              <a:xfrm>
                <a:off x="1287780" y="3345180"/>
                <a:ext cx="2125345" cy="645160"/>
              </a:xfrm>
              <a:prstGeom prst="rect">
                <a:avLst/>
              </a:prstGeom>
              <a:ln>
                <a:noFill/>
              </a:ln>
              <a:extLst>
                <a:ext uri="{53640926-AAD7-44D8-BBD7-CCE9431645EC}">
                  <a14:shadowObscured xmlns:a14="http://schemas.microsoft.com/office/drawing/2010/main"/>
                </a:ext>
              </a:extLst>
            </p:spPr>
          </p:pic>
        </p:grpSp>
        <p:pic>
          <p:nvPicPr>
            <p:cNvPr id="24" name="Picture 23"/>
            <p:cNvPicPr/>
            <p:nvPr/>
          </p:nvPicPr>
          <p:blipFill rotWithShape="1">
            <a:blip r:embed="rId10">
              <a:extLst>
                <a:ext uri="{28A0092B-C50C-407E-A947-70E740481C1C}">
                  <a14:useLocalDpi xmlns:a14="http://schemas.microsoft.com/office/drawing/2010/main" val="0"/>
                </a:ext>
              </a:extLst>
            </a:blip>
            <a:srcRect t="2753" b="2646"/>
            <a:stretch/>
          </p:blipFill>
          <p:spPr bwMode="auto">
            <a:xfrm>
              <a:off x="221026" y="2411683"/>
              <a:ext cx="3054650" cy="4235944"/>
            </a:xfrm>
            <a:prstGeom prst="rect">
              <a:avLst/>
            </a:prstGeom>
            <a:ln>
              <a:noFill/>
            </a:ln>
            <a:extLst>
              <a:ext uri="{53640926-AAD7-44D8-BBD7-CCE9431645EC}">
                <a14:shadowObscured xmlns:a14="http://schemas.microsoft.com/office/drawing/2010/main"/>
              </a:ext>
            </a:extLst>
          </p:spPr>
        </p:pic>
        <p:sp>
          <p:nvSpPr>
            <p:cNvPr id="25" name="Rectangle 24"/>
            <p:cNvSpPr/>
            <p:nvPr/>
          </p:nvSpPr>
          <p:spPr>
            <a:xfrm>
              <a:off x="3529966" y="2399598"/>
              <a:ext cx="3164071" cy="388696"/>
            </a:xfrm>
            <a:prstGeom prst="rect">
              <a:avLst/>
            </a:prstGeom>
          </p:spPr>
          <p:txBody>
            <a:bodyPr wrap="none">
              <a:spAutoFit/>
            </a:bodyPr>
            <a:lstStyle/>
            <a:p>
              <a:pPr algn="just">
                <a:lnSpc>
                  <a:spcPct val="107000"/>
                </a:lnSpc>
                <a:spcAft>
                  <a:spcPts val="800"/>
                </a:spcAft>
              </a:pPr>
              <a:r>
                <a:rPr lang="el-GR" dirty="0">
                  <a:latin typeface="Calibri" panose="020F0502020204030204" pitchFamily="34" charset="0"/>
                  <a:ea typeface="Calibri" panose="020F0502020204030204" pitchFamily="34" charset="0"/>
                  <a:cs typeface="Times New Roman" panose="02020603050405020304" pitchFamily="18" charset="0"/>
                </a:rPr>
                <a:t>Πριν την αυτόματη ταξινόμηση.</a:t>
              </a:r>
              <a:endParaRPr lang="el-GR"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6" name="Straight Arrow Connector 25"/>
            <p:cNvCxnSpPr>
              <a:stCxn id="25" idx="2"/>
              <a:endCxn id="22" idx="0"/>
            </p:cNvCxnSpPr>
            <p:nvPr/>
          </p:nvCxnSpPr>
          <p:spPr>
            <a:xfrm flipH="1">
              <a:off x="5109456" y="2788294"/>
              <a:ext cx="2546" cy="256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405064" y="5882731"/>
              <a:ext cx="3413883" cy="388696"/>
            </a:xfrm>
            <a:prstGeom prst="rect">
              <a:avLst/>
            </a:prstGeom>
          </p:spPr>
          <p:txBody>
            <a:bodyPr wrap="none">
              <a:spAutoFit/>
            </a:bodyPr>
            <a:lstStyle/>
            <a:p>
              <a:pPr algn="just">
                <a:lnSpc>
                  <a:spcPct val="107000"/>
                </a:lnSpc>
                <a:spcAft>
                  <a:spcPts val="800"/>
                </a:spcAft>
              </a:pPr>
              <a:r>
                <a:rPr lang="el-GR" dirty="0" smtClean="0">
                  <a:latin typeface="Calibri" panose="020F0502020204030204" pitchFamily="34" charset="0"/>
                  <a:ea typeface="Calibri" panose="020F0502020204030204" pitchFamily="34" charset="0"/>
                  <a:cs typeface="Times New Roman" panose="02020603050405020304" pitchFamily="18" charset="0"/>
                </a:rPr>
                <a:t>Κατά τη διάρκεια της διαδικασίας.</a:t>
              </a:r>
              <a:endParaRPr lang="el-GR"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8" name="Straight Arrow Connector 27"/>
            <p:cNvCxnSpPr>
              <a:stCxn id="27" idx="0"/>
            </p:cNvCxnSpPr>
            <p:nvPr/>
          </p:nvCxnSpPr>
          <p:spPr>
            <a:xfrm flipV="1">
              <a:off x="5112006" y="5093256"/>
              <a:ext cx="1651954" cy="7894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108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220"/>
            <a:ext cx="10515600" cy="1024404"/>
          </a:xfrm>
        </p:spPr>
        <p:txBody>
          <a:bodyPr/>
          <a:lstStyle/>
          <a:p>
            <a:pPr algn="ctr"/>
            <a:r>
              <a:rPr lang="el-GR" sz="4000" dirty="0" smtClean="0"/>
              <a:t>Συμπεράσματα</a:t>
            </a:r>
            <a:endParaRPr lang="el-GR" dirty="0"/>
          </a:p>
        </p:txBody>
      </p:sp>
      <p:sp>
        <p:nvSpPr>
          <p:cNvPr id="3" name="Content Placeholder 2"/>
          <p:cNvSpPr>
            <a:spLocks noGrp="1"/>
          </p:cNvSpPr>
          <p:nvPr>
            <p:ph idx="1"/>
          </p:nvPr>
        </p:nvSpPr>
        <p:spPr>
          <a:xfrm>
            <a:off x="215153" y="1111624"/>
            <a:ext cx="11761694" cy="5746376"/>
          </a:xfrm>
        </p:spPr>
        <p:txBody>
          <a:bodyPr>
            <a:noAutofit/>
          </a:bodyPr>
          <a:lstStyle/>
          <a:p>
            <a:pPr marL="0" indent="0" algn="just">
              <a:buNone/>
            </a:pPr>
            <a:r>
              <a:rPr lang="el-GR" sz="2000" dirty="0"/>
              <a:t>Παρατηρώντας τη λειτουργία της τελικής κατασκευής διαπίστωσα ότι χαρακτηρίζεται από πολλά πλεονεκτήματα, αλλά και πως μπορεί να δεχτεί αρκετές βελτιώσεις. Στα υπέρ συγκαταλέγονται η αξιοπιστία και η αποτελεσματικότητα της, αφού η διάταξη εκτελεί με εξαιρετικά μεγάλο ποσοστό επιτυχίας την επιθυμητή εργασία (έχω κάνει πολλές προσπάθειες με την ολοκληρωμένη έκδοση και ελάχιστες </a:t>
            </a:r>
            <a:r>
              <a:rPr lang="el-GR" sz="2000" dirty="0" smtClean="0"/>
              <a:t>απέτυχαν, εκτιμώ 1 στις 10). </a:t>
            </a:r>
            <a:r>
              <a:rPr lang="el-GR" sz="2000" dirty="0"/>
              <a:t>Επίσης, παρέχονται δυνατότητες προσαρμοσμένης σχεδίασης, αφού ο αριθμός των αντικειμένων (κουτιών) καθώς και η αρχική τους τοποθέτηση καθορίζονται από τον χρήστη. Ακόμα, η διαδικασία της ταξινόμησης είναι πλήρως αυτοματοποιημένη και δεν απαιτεί καμία παρέμβαση από τον χρήστη (η μόνη είσοδος που δίνεται είναι οι θέσεις που καταλαμβάνουν αρχικά τα κουτιά, σε μια παραλλαγή της εργασίας θα μπορούσα να προσθέσω έναν αισθητήρα απόστασης στο τελικό στοιχείο δράσης του βραχίονα, που να καταλαβαίνει αν υπάρχει κάποιο κουτάκι στην εκάστοτε θέση). Στα αρνητικά στοιχεία της κατασκευής θεωρώ κυριότερο τη μικρή της ευελιξία, με την έννοια ότι για να λειτουργήσει αξιόπιστα, επιβάλλεται να τοποθετηθούν τα κουτιά σε συγκεκριμένες αρχικές θέσεις με ελάχιστα περιθώρια απόκλισης (η ανοχή είναι ίσως μερικά χιλιοστά). Κατ’ επέκταση, παρότι η ακρίβεια είναι πολύ καλή στις τοποθετήσεις των κουτιών στις θέσεις προορισμού τους, παρατηρούνται μερικές φορές αποκλίσεις από τα σημειωμένα πλαίσια κατά κάποια χιλιοστά του μέτρου. Επιπλέον, αν η διαδικασία ταξινόμησης διακοπεί για οποιοδήποτε λόγο, δεν γίνεται να επανεκκινήσει από το σημείο που σταμάτησε, διότι δεν διατηρείται μνήμη ούτε της θέσης των κουτιών ούτε του καταγεγραμμένου βάρους τους. Τέλος, η διαδικασία αυτόματης ταξινόμησης είναι </a:t>
            </a:r>
            <a:r>
              <a:rPr lang="en-US" sz="2000" dirty="0"/>
              <a:t>open loop</a:t>
            </a:r>
            <a:r>
              <a:rPr lang="el-GR" sz="2000" dirty="0"/>
              <a:t>, επειδή εκτελείται μία σειρά αυστηρά προκαθορισμένων ενεργειών και δεν υπάρχουν αισθητήρες που να ανιχνεύουν τυχόν μικροδιορθώσεις που ίσως πρέπει να </a:t>
            </a:r>
            <a:r>
              <a:rPr lang="el-GR" sz="2000" dirty="0" smtClean="0"/>
              <a:t>γίνουν, </a:t>
            </a:r>
            <a:r>
              <a:rPr lang="el-GR" sz="2000" dirty="0"/>
              <a:t>π.χ. στην κίνηση του βραχίονα. Βέβαια, η αδυναμία αυτή δεν έχει τόση σημασία, επειδή όπως προαναφέρθηκε η αποτελεσματικότητα της διαδικασίας είναι πολύ καλή.</a:t>
            </a:r>
          </a:p>
        </p:txBody>
      </p:sp>
    </p:spTree>
    <p:extLst>
      <p:ext uri="{BB962C8B-B14F-4D97-AF65-F5344CB8AC3E}">
        <p14:creationId xmlns:p14="http://schemas.microsoft.com/office/powerpoint/2010/main" val="36362032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10515600" cy="1020763"/>
          </a:xfrm>
        </p:spPr>
        <p:txBody>
          <a:bodyPr>
            <a:normAutofit/>
          </a:bodyPr>
          <a:lstStyle/>
          <a:p>
            <a:pPr algn="ctr"/>
            <a:r>
              <a:rPr lang="el-GR" sz="4000" dirty="0" smtClean="0"/>
              <a:t>Παραπομπές – Πηγές</a:t>
            </a:r>
            <a:endParaRPr lang="el-GR" sz="4000" dirty="0"/>
          </a:p>
        </p:txBody>
      </p:sp>
      <p:sp>
        <p:nvSpPr>
          <p:cNvPr id="3" name="Content Placeholder 2"/>
          <p:cNvSpPr>
            <a:spLocks noGrp="1"/>
          </p:cNvSpPr>
          <p:nvPr>
            <p:ph idx="1"/>
          </p:nvPr>
        </p:nvSpPr>
        <p:spPr>
          <a:xfrm>
            <a:off x="0" y="1173163"/>
            <a:ext cx="12192000" cy="5879431"/>
          </a:xfrm>
        </p:spPr>
        <p:txBody>
          <a:bodyPr>
            <a:noAutofit/>
          </a:bodyPr>
          <a:lstStyle/>
          <a:p>
            <a:pPr lvl="0"/>
            <a:r>
              <a:rPr lang="en-US" sz="1100" u="sng" dirty="0">
                <a:hlinkClick r:id="rId2"/>
              </a:rPr>
              <a:t>https</a:t>
            </a:r>
            <a:r>
              <a:rPr lang="el-GR" sz="1100" u="sng" dirty="0">
                <a:hlinkClick r:id="rId2"/>
              </a:rPr>
              <a:t>://</a:t>
            </a:r>
            <a:r>
              <a:rPr lang="en-US" sz="1100" u="sng" dirty="0">
                <a:hlinkClick r:id="rId2"/>
              </a:rPr>
              <a:t>www</a:t>
            </a:r>
            <a:r>
              <a:rPr lang="el-GR" sz="1100" u="sng" dirty="0">
                <a:hlinkClick r:id="rId2"/>
              </a:rPr>
              <a:t>.</a:t>
            </a:r>
            <a:r>
              <a:rPr lang="en-US" sz="1100" u="sng" dirty="0" err="1">
                <a:hlinkClick r:id="rId2"/>
              </a:rPr>
              <a:t>morrisonweighing</a:t>
            </a:r>
            <a:r>
              <a:rPr lang="el-GR" sz="1100" u="sng" dirty="0">
                <a:hlinkClick r:id="rId2"/>
              </a:rPr>
              <a:t>.</a:t>
            </a:r>
            <a:r>
              <a:rPr lang="en-US" sz="1100" u="sng" dirty="0">
                <a:hlinkClick r:id="rId2"/>
              </a:rPr>
              <a:t>com</a:t>
            </a:r>
            <a:r>
              <a:rPr lang="el-GR" sz="1100" u="sng" dirty="0">
                <a:hlinkClick r:id="rId2"/>
              </a:rPr>
              <a:t>/</a:t>
            </a:r>
            <a:r>
              <a:rPr lang="en-US" sz="1100" u="sng" dirty="0">
                <a:hlinkClick r:id="rId2"/>
              </a:rPr>
              <a:t>weighing</a:t>
            </a:r>
            <a:r>
              <a:rPr lang="el-GR" sz="1100" u="sng" dirty="0">
                <a:hlinkClick r:id="rId2"/>
              </a:rPr>
              <a:t>-</a:t>
            </a:r>
            <a:r>
              <a:rPr lang="en-US" sz="1100" u="sng" dirty="0">
                <a:hlinkClick r:id="rId2"/>
              </a:rPr>
              <a:t>systems</a:t>
            </a:r>
            <a:r>
              <a:rPr lang="el-GR" sz="1100" u="sng" dirty="0">
                <a:hlinkClick r:id="rId2"/>
              </a:rPr>
              <a:t>/</a:t>
            </a:r>
            <a:r>
              <a:rPr lang="en-US" sz="1100" u="sng" dirty="0">
                <a:hlinkClick r:id="rId2"/>
              </a:rPr>
              <a:t>industrial</a:t>
            </a:r>
            <a:r>
              <a:rPr lang="el-GR" sz="1100" u="sng" dirty="0">
                <a:hlinkClick r:id="rId2"/>
              </a:rPr>
              <a:t>-</a:t>
            </a:r>
            <a:r>
              <a:rPr lang="en-US" sz="1100" u="sng" dirty="0">
                <a:hlinkClick r:id="rId2"/>
              </a:rPr>
              <a:t>sorting</a:t>
            </a:r>
            <a:r>
              <a:rPr lang="el-GR" sz="1100" u="sng" dirty="0">
                <a:hlinkClick r:id="rId2"/>
              </a:rPr>
              <a:t>-</a:t>
            </a:r>
            <a:r>
              <a:rPr lang="en-US" sz="1100" u="sng" dirty="0">
                <a:hlinkClick r:id="rId2"/>
              </a:rPr>
              <a:t>scales</a:t>
            </a:r>
            <a:r>
              <a:rPr lang="el-GR" sz="1100" dirty="0"/>
              <a:t> (ιστοσελίδα της </a:t>
            </a:r>
            <a:r>
              <a:rPr lang="en-US" sz="1100" dirty="0"/>
              <a:t>Morrison Weighing Systems </a:t>
            </a:r>
            <a:r>
              <a:rPr lang="el-GR" sz="1100" dirty="0"/>
              <a:t>με τα βιομηχανικά συστήματα ζύγισης και ταξινόμησης που κατασκευάζει)</a:t>
            </a:r>
          </a:p>
          <a:p>
            <a:pPr lvl="0"/>
            <a:r>
              <a:rPr lang="el-GR" sz="1100" u="sng" dirty="0">
                <a:hlinkClick r:id="rId3"/>
              </a:rPr>
              <a:t>https://www.pwrpack.com/what-is-a-pick-and-place-robot/</a:t>
            </a:r>
            <a:r>
              <a:rPr lang="el-GR" sz="1100" dirty="0"/>
              <a:t> (περιγραφή του τρόπου λειτουργίας και των χαρακτηριστικών ενός </a:t>
            </a:r>
            <a:r>
              <a:rPr lang="en-US" sz="1100" dirty="0"/>
              <a:t>pick and place </a:t>
            </a:r>
            <a:r>
              <a:rPr lang="el-GR" sz="1100" dirty="0"/>
              <a:t>ρομπότ)</a:t>
            </a:r>
          </a:p>
          <a:p>
            <a:pPr lvl="0"/>
            <a:r>
              <a:rPr lang="el-GR" sz="1100" u="sng" dirty="0">
                <a:hlinkClick r:id="rId4"/>
              </a:rPr>
              <a:t>https://wiserobotics.com/blog/15-reasons-why-robots-beat-conveyors/</a:t>
            </a:r>
            <a:r>
              <a:rPr lang="el-GR" sz="1100" dirty="0"/>
              <a:t> (παρουσίαση των πλεονεκτημάτων της ευέλικτης αυτοματοποίησης, π.χ. έντροχα ρομπότ και ρομποτικοί βραχίονες, έναντι της σταθερής, π.χ. μεταφορικές ταινίες</a:t>
            </a:r>
            <a:r>
              <a:rPr lang="el-GR" sz="1100" dirty="0" smtClean="0"/>
              <a:t>)</a:t>
            </a:r>
            <a:endParaRPr lang="en-US" sz="1100" dirty="0" smtClean="0"/>
          </a:p>
          <a:p>
            <a:pPr lvl="0"/>
            <a:r>
              <a:rPr lang="el-GR" sz="1100" u="sng" dirty="0">
                <a:hlinkClick r:id="rId5"/>
              </a:rPr>
              <a:t>https://en.wikipedia.org/wiki/Load_cell</a:t>
            </a:r>
            <a:r>
              <a:rPr lang="el-GR" sz="1100" dirty="0"/>
              <a:t> (το κύριο άρθρο της </a:t>
            </a:r>
            <a:r>
              <a:rPr lang="en-US" sz="1100" dirty="0"/>
              <a:t>Wikipedia </a:t>
            </a:r>
            <a:r>
              <a:rPr lang="el-GR" sz="1100" dirty="0"/>
              <a:t>που εξηγεί τη λειτουργία του </a:t>
            </a:r>
            <a:r>
              <a:rPr lang="en-US" sz="1100" dirty="0"/>
              <a:t>load cell</a:t>
            </a:r>
            <a:r>
              <a:rPr lang="el-GR" sz="1100" dirty="0"/>
              <a:t>)</a:t>
            </a:r>
          </a:p>
          <a:p>
            <a:pPr lvl="0"/>
            <a:r>
              <a:rPr lang="en-US" sz="1100" u="sng" dirty="0">
                <a:hlinkClick r:id="rId6"/>
              </a:rPr>
              <a:t>https</a:t>
            </a:r>
            <a:r>
              <a:rPr lang="el-GR" sz="1100" u="sng" dirty="0">
                <a:hlinkClick r:id="rId6"/>
              </a:rPr>
              <a:t>://</a:t>
            </a:r>
            <a:r>
              <a:rPr lang="en-US" sz="1100" u="sng" dirty="0" err="1">
                <a:hlinkClick r:id="rId6"/>
              </a:rPr>
              <a:t>cdn</a:t>
            </a:r>
            <a:r>
              <a:rPr lang="el-GR" sz="1100" u="sng" dirty="0">
                <a:hlinkClick r:id="rId6"/>
              </a:rPr>
              <a:t>.</a:t>
            </a:r>
            <a:r>
              <a:rPr lang="en-US" sz="1100" u="sng" dirty="0" err="1">
                <a:hlinkClick r:id="rId6"/>
              </a:rPr>
              <a:t>sparkfun</a:t>
            </a:r>
            <a:r>
              <a:rPr lang="el-GR" sz="1100" u="sng" dirty="0">
                <a:hlinkClick r:id="rId6"/>
              </a:rPr>
              <a:t>.</a:t>
            </a:r>
            <a:r>
              <a:rPr lang="en-US" sz="1100" u="sng" dirty="0">
                <a:hlinkClick r:id="rId6"/>
              </a:rPr>
              <a:t>com</a:t>
            </a:r>
            <a:r>
              <a:rPr lang="el-GR" sz="1100" u="sng" dirty="0">
                <a:hlinkClick r:id="rId6"/>
              </a:rPr>
              <a:t>/</a:t>
            </a:r>
            <a:r>
              <a:rPr lang="en-US" sz="1100" u="sng" dirty="0">
                <a:hlinkClick r:id="rId6"/>
              </a:rPr>
              <a:t>datasheets</a:t>
            </a:r>
            <a:r>
              <a:rPr lang="el-GR" sz="1100" u="sng" dirty="0">
                <a:hlinkClick r:id="rId6"/>
              </a:rPr>
              <a:t>/</a:t>
            </a:r>
            <a:r>
              <a:rPr lang="en-US" sz="1100" u="sng" dirty="0">
                <a:hlinkClick r:id="rId6"/>
              </a:rPr>
              <a:t>Sensors</a:t>
            </a:r>
            <a:r>
              <a:rPr lang="el-GR" sz="1100" u="sng" dirty="0">
                <a:hlinkClick r:id="rId6"/>
              </a:rPr>
              <a:t>/</a:t>
            </a:r>
            <a:r>
              <a:rPr lang="en-US" sz="1100" u="sng" dirty="0" err="1">
                <a:hlinkClick r:id="rId6"/>
              </a:rPr>
              <a:t>ForceFlex</a:t>
            </a:r>
            <a:r>
              <a:rPr lang="el-GR" sz="1100" u="sng" dirty="0">
                <a:hlinkClick r:id="rId6"/>
              </a:rPr>
              <a:t>/</a:t>
            </a:r>
            <a:r>
              <a:rPr lang="en-US" sz="1100" u="sng" dirty="0" err="1">
                <a:hlinkClick r:id="rId6"/>
              </a:rPr>
              <a:t>hx</a:t>
            </a:r>
            <a:r>
              <a:rPr lang="el-GR" sz="1100" u="sng" dirty="0">
                <a:hlinkClick r:id="rId6"/>
              </a:rPr>
              <a:t>711_</a:t>
            </a:r>
            <a:r>
              <a:rPr lang="en-US" sz="1100" u="sng" dirty="0" err="1">
                <a:hlinkClick r:id="rId6"/>
              </a:rPr>
              <a:t>english</a:t>
            </a:r>
            <a:r>
              <a:rPr lang="el-GR" sz="1100" u="sng" dirty="0">
                <a:hlinkClick r:id="rId6"/>
              </a:rPr>
              <a:t>.</a:t>
            </a:r>
            <a:r>
              <a:rPr lang="en-US" sz="1100" u="sng" dirty="0">
                <a:hlinkClick r:id="rId6"/>
              </a:rPr>
              <a:t>pdf</a:t>
            </a:r>
            <a:r>
              <a:rPr lang="el-GR" sz="1100" dirty="0"/>
              <a:t> (</a:t>
            </a:r>
            <a:r>
              <a:rPr lang="en-US" sz="1100" dirty="0"/>
              <a:t>datasheet </a:t>
            </a:r>
            <a:r>
              <a:rPr lang="el-GR" sz="1100" dirty="0"/>
              <a:t>του </a:t>
            </a:r>
            <a:r>
              <a:rPr lang="en-US" sz="1100" dirty="0" smtClean="0"/>
              <a:t>ADC </a:t>
            </a:r>
            <a:r>
              <a:rPr lang="el-GR" sz="1100" dirty="0" smtClean="0"/>
              <a:t>ενισχυτή </a:t>
            </a:r>
            <a:r>
              <a:rPr lang="en-US" sz="1100" dirty="0"/>
              <a:t>HX</a:t>
            </a:r>
            <a:r>
              <a:rPr lang="el-GR" sz="1100" dirty="0"/>
              <a:t>711</a:t>
            </a:r>
            <a:r>
              <a:rPr lang="el-GR" sz="1100" dirty="0" smtClean="0"/>
              <a:t>)</a:t>
            </a:r>
            <a:endParaRPr lang="en-US" sz="1100" dirty="0" smtClean="0"/>
          </a:p>
          <a:p>
            <a:pPr lvl="0"/>
            <a:r>
              <a:rPr lang="el-GR" sz="1100" u="sng" dirty="0">
                <a:hlinkClick r:id="rId7"/>
              </a:rPr>
              <a:t>http://okeanis.lib2.uniwa.gr/xmlui/bitstream/handle/123456789/2137/hlg_201400897.pdf?sequence=1&amp;isAllowed=y</a:t>
            </a:r>
            <a:r>
              <a:rPr lang="el-GR" sz="1100" dirty="0"/>
              <a:t> (στη σελίδα 10 παρατίθενται μερικά από τα κύρια μέρη ενός γερανού – ανυψωτικού μηχανισμού, όπως αυτός που έχω κατασκευάσει)</a:t>
            </a:r>
          </a:p>
          <a:p>
            <a:pPr lvl="0"/>
            <a:r>
              <a:rPr lang="el-GR" sz="1100" u="sng" dirty="0">
                <a:hlinkClick r:id="rId8"/>
              </a:rPr>
              <a:t>https://www.dfrobot.com/product-2217.html</a:t>
            </a:r>
            <a:r>
              <a:rPr lang="el-GR" sz="1100" dirty="0"/>
              <a:t> (ιστοσελίδα αγορών της </a:t>
            </a:r>
            <a:r>
              <a:rPr lang="en-US" sz="1100" dirty="0"/>
              <a:t>DFROBOT </a:t>
            </a:r>
            <a:r>
              <a:rPr lang="el-GR" sz="1100" dirty="0"/>
              <a:t>για τον ηλεκτρομαγνήτη </a:t>
            </a:r>
            <a:r>
              <a:rPr lang="en-US" sz="1100" dirty="0"/>
              <a:t>DFR</a:t>
            </a:r>
            <a:r>
              <a:rPr lang="el-GR" sz="1100" dirty="0"/>
              <a:t>0794 των 5 </a:t>
            </a:r>
            <a:r>
              <a:rPr lang="en-US" sz="1100" dirty="0"/>
              <a:t>V DC </a:t>
            </a:r>
            <a:r>
              <a:rPr lang="el-GR" sz="1100" dirty="0"/>
              <a:t>και 3 </a:t>
            </a:r>
            <a:r>
              <a:rPr lang="en-US" sz="1100" dirty="0"/>
              <a:t>kg </a:t>
            </a:r>
            <a:r>
              <a:rPr lang="el-GR" sz="1100" dirty="0"/>
              <a:t>δύναμη κρατήματος)</a:t>
            </a:r>
          </a:p>
          <a:p>
            <a:pPr lvl="0"/>
            <a:r>
              <a:rPr lang="el-GR" sz="1100" u="sng" dirty="0">
                <a:hlinkClick r:id="rId9"/>
              </a:rPr>
              <a:t>https://grobotronics.com/servo-standard-15kg.cm-metal-gears-with-overload-protection-feetech-ft5116m.html?sl=en</a:t>
            </a:r>
            <a:r>
              <a:rPr lang="el-GR" sz="1100" dirty="0"/>
              <a:t> (ιστοσελίδα αγορών της </a:t>
            </a:r>
            <a:r>
              <a:rPr lang="en-US" sz="1100" dirty="0"/>
              <a:t>Grobotronics </a:t>
            </a:r>
            <a:r>
              <a:rPr lang="el-GR" sz="1100" dirty="0"/>
              <a:t>για τον </a:t>
            </a:r>
            <a:r>
              <a:rPr lang="en-US" sz="1100" dirty="0"/>
              <a:t>servomotor FT</a:t>
            </a:r>
            <a:r>
              <a:rPr lang="el-GR" sz="1100" dirty="0"/>
              <a:t>5116</a:t>
            </a:r>
            <a:r>
              <a:rPr lang="en-US" sz="1100" dirty="0"/>
              <a:t>M </a:t>
            </a:r>
            <a:r>
              <a:rPr lang="el-GR" sz="1100" dirty="0"/>
              <a:t>της </a:t>
            </a:r>
            <a:r>
              <a:rPr lang="en-US" sz="1100" dirty="0"/>
              <a:t>Feetech</a:t>
            </a:r>
            <a:r>
              <a:rPr lang="el-GR" sz="1100" dirty="0"/>
              <a:t>, όπου περιέχονται όλα τα τεχνικά χαρακτηριστικά του)</a:t>
            </a:r>
          </a:p>
          <a:p>
            <a:pPr lvl="0"/>
            <a:r>
              <a:rPr lang="el-GR" sz="1100" u="sng" dirty="0">
                <a:hlinkClick r:id="rId10"/>
              </a:rPr>
              <a:t>https://grobotronics.com/breadboard-jumper-wires-male-to-male-pack-of-65.html</a:t>
            </a:r>
            <a:r>
              <a:rPr lang="el-GR" sz="1100" dirty="0"/>
              <a:t>, </a:t>
            </a:r>
            <a:r>
              <a:rPr lang="el-GR" sz="1100" u="sng" dirty="0">
                <a:hlinkClick r:id="rId11"/>
              </a:rPr>
              <a:t>https://grobotronics.com/ribbon-40wire-20cm-male-to-male.html</a:t>
            </a:r>
            <a:r>
              <a:rPr lang="el-GR" sz="1100" dirty="0"/>
              <a:t>, </a:t>
            </a:r>
            <a:r>
              <a:rPr lang="el-GR" sz="1100" u="sng" dirty="0">
                <a:hlinkClick r:id="rId12"/>
              </a:rPr>
              <a:t>https://grobotronics.com/ribbon-40wire-20cm-female-to-female.html</a:t>
            </a:r>
            <a:r>
              <a:rPr lang="el-GR" sz="1100" dirty="0"/>
              <a:t>, </a:t>
            </a:r>
            <a:r>
              <a:rPr lang="el-GR" sz="1100" u="sng" dirty="0">
                <a:hlinkClick r:id="rId13"/>
              </a:rPr>
              <a:t>https://grobotronics.com/ribbon-40wire-20cm-female-to-ale.html</a:t>
            </a:r>
            <a:r>
              <a:rPr lang="el-GR" sz="1100" dirty="0"/>
              <a:t> (ιστοσελίδες αγορών της </a:t>
            </a:r>
            <a:r>
              <a:rPr lang="en-US" sz="1100" dirty="0"/>
              <a:t>Grobotronics </a:t>
            </a:r>
            <a:r>
              <a:rPr lang="el-GR" sz="1100" dirty="0"/>
              <a:t>για όλα τα απαιτούμενα καλώδια του ηλεκτρικού κυκλώματος)</a:t>
            </a:r>
          </a:p>
          <a:p>
            <a:pPr lvl="0"/>
            <a:r>
              <a:rPr lang="el-GR" sz="1100" u="sng" dirty="0">
                <a:hlinkClick r:id="rId14"/>
              </a:rPr>
              <a:t>https://www.tme.eu/en/details/mw7e08gs/mains-power-supplies/</a:t>
            </a:r>
            <a:r>
              <a:rPr lang="el-GR" sz="1100" dirty="0"/>
              <a:t> (ιστοσελίδα αγορών της </a:t>
            </a:r>
            <a:r>
              <a:rPr lang="en-US" sz="1100" dirty="0"/>
              <a:t>TME</a:t>
            </a:r>
            <a:r>
              <a:rPr lang="el-GR" sz="1100" dirty="0"/>
              <a:t> για το τροφοδοτικό ρυθμιζόμενης τάσης </a:t>
            </a:r>
            <a:r>
              <a:rPr lang="en-US" sz="1100" dirty="0"/>
              <a:t>MW</a:t>
            </a:r>
            <a:r>
              <a:rPr lang="el-GR" sz="1100" dirty="0"/>
              <a:t>7</a:t>
            </a:r>
            <a:r>
              <a:rPr lang="en-US" sz="1100" dirty="0"/>
              <a:t>E</a:t>
            </a:r>
            <a:r>
              <a:rPr lang="el-GR" sz="1100" dirty="0"/>
              <a:t>08</a:t>
            </a:r>
            <a:r>
              <a:rPr lang="en-US" sz="1100" dirty="0"/>
              <a:t>GS</a:t>
            </a:r>
            <a:r>
              <a:rPr lang="el-GR" sz="1100" dirty="0"/>
              <a:t>, όπου δίνονται όλα τα τεχνικά χαρακτηριστικά του)</a:t>
            </a:r>
          </a:p>
          <a:p>
            <a:pPr lvl="0"/>
            <a:r>
              <a:rPr lang="el-GR" sz="1100" u="sng" dirty="0">
                <a:hlinkClick r:id="rId15"/>
              </a:rPr>
              <a:t>http://wiki.sunfounder.cc/index.php?title=2_Channel_5V_Relay_Module</a:t>
            </a:r>
            <a:r>
              <a:rPr lang="el-GR" sz="1100" dirty="0"/>
              <a:t> (ιστοσελίδα της </a:t>
            </a:r>
            <a:r>
              <a:rPr lang="en-US" sz="1100" dirty="0"/>
              <a:t>wiki </a:t>
            </a:r>
            <a:r>
              <a:rPr lang="el-GR" sz="1100" dirty="0"/>
              <a:t>για το </a:t>
            </a:r>
            <a:r>
              <a:rPr lang="en-US" sz="1100" dirty="0"/>
              <a:t>SRD</a:t>
            </a:r>
            <a:r>
              <a:rPr lang="el-GR" sz="1100" dirty="0"/>
              <a:t>-05</a:t>
            </a:r>
            <a:r>
              <a:rPr lang="en-US" sz="1100" dirty="0"/>
              <a:t>VDC</a:t>
            </a:r>
            <a:r>
              <a:rPr lang="el-GR" sz="1100" dirty="0"/>
              <a:t>-</a:t>
            </a:r>
            <a:r>
              <a:rPr lang="en-US" sz="1100" dirty="0"/>
              <a:t>SL</a:t>
            </a:r>
            <a:r>
              <a:rPr lang="el-GR" sz="1100" dirty="0"/>
              <a:t>-</a:t>
            </a:r>
            <a:r>
              <a:rPr lang="en-US" sz="1100" dirty="0"/>
              <a:t>C LOW level </a:t>
            </a:r>
            <a:r>
              <a:rPr lang="el-GR" sz="1100" dirty="0"/>
              <a:t>ρελέ 5 </a:t>
            </a:r>
            <a:r>
              <a:rPr lang="en-US" sz="1100" dirty="0"/>
              <a:t>V </a:t>
            </a:r>
            <a:r>
              <a:rPr lang="el-GR" sz="1100" dirty="0"/>
              <a:t>των 2 καναλιών)</a:t>
            </a:r>
          </a:p>
          <a:p>
            <a:pPr lvl="0"/>
            <a:r>
              <a:rPr lang="el-GR" sz="1100" u="sng" dirty="0">
                <a:hlinkClick r:id="rId16"/>
              </a:rPr>
              <a:t>https://randomnerdtutorials.com/arduino-load-cell-hx711/</a:t>
            </a:r>
            <a:r>
              <a:rPr lang="el-GR" sz="1100" dirty="0"/>
              <a:t> (περιέχει μεταξύ άλλων ερμηνεία της λειτουργίας του </a:t>
            </a:r>
            <a:r>
              <a:rPr lang="en-US" sz="1100" dirty="0"/>
              <a:t>load cell </a:t>
            </a:r>
            <a:r>
              <a:rPr lang="el-GR" sz="1100" dirty="0"/>
              <a:t>και οδηγίες σύνδεσης του </a:t>
            </a:r>
            <a:r>
              <a:rPr lang="en-US" sz="1100" dirty="0"/>
              <a:t>ADC </a:t>
            </a:r>
            <a:r>
              <a:rPr lang="el-GR" sz="1100" dirty="0"/>
              <a:t>ενισχυτή </a:t>
            </a:r>
            <a:r>
              <a:rPr lang="en-US" sz="1100" dirty="0"/>
              <a:t>HX</a:t>
            </a:r>
            <a:r>
              <a:rPr lang="el-GR" sz="1100" dirty="0"/>
              <a:t>711 με το </a:t>
            </a:r>
            <a:r>
              <a:rPr lang="en-US" sz="1100" dirty="0"/>
              <a:t>load cell </a:t>
            </a:r>
            <a:r>
              <a:rPr lang="el-GR" sz="1100" dirty="0"/>
              <a:t>και το </a:t>
            </a:r>
            <a:r>
              <a:rPr lang="en-US" sz="1100" dirty="0"/>
              <a:t>arduino board</a:t>
            </a:r>
            <a:r>
              <a:rPr lang="el-GR" sz="1100" dirty="0"/>
              <a:t>)</a:t>
            </a:r>
          </a:p>
          <a:p>
            <a:pPr lvl="0"/>
            <a:r>
              <a:rPr lang="el-GR" sz="1100" u="sng" dirty="0">
                <a:hlinkClick r:id="rId17"/>
              </a:rPr>
              <a:t>https://</a:t>
            </a:r>
            <a:r>
              <a:rPr lang="el-GR" sz="1100" u="sng" dirty="0" smtClean="0">
                <a:hlinkClick r:id="rId17"/>
              </a:rPr>
              <a:t>www.labviewmakerhub.com/doku.php?id=libraries:linx:start</a:t>
            </a:r>
            <a:r>
              <a:rPr lang="el-GR" sz="1100" dirty="0" smtClean="0"/>
              <a:t>, </a:t>
            </a:r>
            <a:r>
              <a:rPr lang="el-GR" sz="1100" u="sng" dirty="0" smtClean="0">
                <a:hlinkClick r:id="rId18"/>
              </a:rPr>
              <a:t>https</a:t>
            </a:r>
            <a:r>
              <a:rPr lang="el-GR" sz="1100" u="sng" dirty="0">
                <a:hlinkClick r:id="rId18"/>
              </a:rPr>
              <a:t>://www.labviewmakerhub.com/doku.php?id=learn:libraries:linx:misc:linx-internals#remote_io</a:t>
            </a:r>
            <a:r>
              <a:rPr lang="el-GR" sz="1100" dirty="0"/>
              <a:t>, </a:t>
            </a:r>
            <a:r>
              <a:rPr lang="el-GR" sz="1100" u="sng" dirty="0">
                <a:hlinkClick r:id="rId19"/>
              </a:rPr>
              <a:t>https://www.labviewmakerhub.com/doku.php?id=learn:libraries:linx:reference:labview:start</a:t>
            </a:r>
            <a:r>
              <a:rPr lang="el-GR" sz="1100" dirty="0"/>
              <a:t> (η ιστοσελίδα του </a:t>
            </a:r>
            <a:r>
              <a:rPr lang="en-US" sz="1100" dirty="0"/>
              <a:t>LabVIEW MarkerHub</a:t>
            </a:r>
            <a:r>
              <a:rPr lang="el-GR" sz="1100" dirty="0"/>
              <a:t>, αναλυτική εξήγηση του τι είναι και πώς δουλεύει το </a:t>
            </a:r>
            <a:r>
              <a:rPr lang="en-US" sz="1100" dirty="0"/>
              <a:t>LINX</a:t>
            </a:r>
            <a:r>
              <a:rPr lang="el-GR" sz="1100" dirty="0"/>
              <a:t>, καθώς και η περιγραφή ολόκληρης της αρχιτεκτονικής του)</a:t>
            </a:r>
          </a:p>
          <a:p>
            <a:pPr lvl="0"/>
            <a:r>
              <a:rPr lang="el-GR" sz="1100" u="sng" dirty="0">
                <a:hlinkClick r:id="rId20"/>
              </a:rPr>
              <a:t>https://www.ni.com/en/support/documentation/supplemental/06/ni-visa-overview.html</a:t>
            </a:r>
            <a:r>
              <a:rPr lang="el-GR" sz="1100" u="sng" dirty="0"/>
              <a:t> </a:t>
            </a:r>
            <a:r>
              <a:rPr lang="el-GR" sz="1100" dirty="0"/>
              <a:t>(περιλαμβάνει μια επισκόπηση των δυνατοτήτων του </a:t>
            </a:r>
            <a:r>
              <a:rPr lang="en-US" sz="1100" dirty="0"/>
              <a:t>VISA API </a:t>
            </a:r>
            <a:r>
              <a:rPr lang="el-GR" sz="1100" dirty="0"/>
              <a:t>της </a:t>
            </a:r>
            <a:r>
              <a:rPr lang="en-US" sz="1100" dirty="0"/>
              <a:t>National Instruments</a:t>
            </a:r>
            <a:r>
              <a:rPr lang="el-GR" sz="1100" dirty="0"/>
              <a:t>)</a:t>
            </a:r>
          </a:p>
          <a:p>
            <a:pPr lvl="0"/>
            <a:r>
              <a:rPr lang="en-US" sz="1100" u="sng" dirty="0">
                <a:hlinkClick r:id="rId21"/>
              </a:rPr>
              <a:t>https</a:t>
            </a:r>
            <a:r>
              <a:rPr lang="el-GR" sz="1100" u="sng" dirty="0">
                <a:hlinkClick r:id="rId21"/>
              </a:rPr>
              <a:t>://</a:t>
            </a:r>
            <a:r>
              <a:rPr lang="en-US" sz="1100" u="sng" dirty="0">
                <a:hlinkClick r:id="rId21"/>
              </a:rPr>
              <a:t>forums</a:t>
            </a:r>
            <a:r>
              <a:rPr lang="el-GR" sz="1100" u="sng" dirty="0">
                <a:hlinkClick r:id="rId21"/>
              </a:rPr>
              <a:t>.</a:t>
            </a:r>
            <a:r>
              <a:rPr lang="en-US" sz="1100" u="sng" dirty="0" err="1">
                <a:hlinkClick r:id="rId21"/>
              </a:rPr>
              <a:t>ni</a:t>
            </a:r>
            <a:r>
              <a:rPr lang="el-GR" sz="1100" u="sng" dirty="0">
                <a:hlinkClick r:id="rId21"/>
              </a:rPr>
              <a:t>.</a:t>
            </a:r>
            <a:r>
              <a:rPr lang="en-US" sz="1100" u="sng" dirty="0">
                <a:hlinkClick r:id="rId21"/>
              </a:rPr>
              <a:t>com</a:t>
            </a:r>
            <a:r>
              <a:rPr lang="el-GR" sz="1100" u="sng" dirty="0">
                <a:hlinkClick r:id="rId21"/>
              </a:rPr>
              <a:t>/</a:t>
            </a:r>
            <a:r>
              <a:rPr lang="en-US" sz="1100" u="sng" dirty="0">
                <a:hlinkClick r:id="rId21"/>
              </a:rPr>
              <a:t>t</a:t>
            </a:r>
            <a:r>
              <a:rPr lang="el-GR" sz="1100" u="sng" dirty="0">
                <a:hlinkClick r:id="rId21"/>
              </a:rPr>
              <a:t>5/</a:t>
            </a:r>
            <a:r>
              <a:rPr lang="en-US" sz="1100" u="sng" dirty="0">
                <a:hlinkClick r:id="rId21"/>
              </a:rPr>
              <a:t>LabVIEW</a:t>
            </a:r>
            <a:r>
              <a:rPr lang="el-GR" sz="1100" u="sng" dirty="0">
                <a:hlinkClick r:id="rId21"/>
              </a:rPr>
              <a:t>-</a:t>
            </a:r>
            <a:r>
              <a:rPr lang="en-US" sz="1100" u="sng" dirty="0">
                <a:hlinkClick r:id="rId21"/>
              </a:rPr>
              <a:t>Interface</a:t>
            </a:r>
            <a:r>
              <a:rPr lang="el-GR" sz="1100" u="sng" dirty="0">
                <a:hlinkClick r:id="rId21"/>
              </a:rPr>
              <a:t>-</a:t>
            </a:r>
            <a:r>
              <a:rPr lang="en-US" sz="1100" u="sng" dirty="0">
                <a:hlinkClick r:id="rId21"/>
              </a:rPr>
              <a:t>for</a:t>
            </a:r>
            <a:r>
              <a:rPr lang="el-GR" sz="1100" u="sng" dirty="0">
                <a:hlinkClick r:id="rId21"/>
              </a:rPr>
              <a:t>-</a:t>
            </a:r>
            <a:r>
              <a:rPr lang="en-US" sz="1100" u="sng" dirty="0">
                <a:hlinkClick r:id="rId21"/>
              </a:rPr>
              <a:t>Arduino</a:t>
            </a:r>
            <a:r>
              <a:rPr lang="el-GR" sz="1100" u="sng" dirty="0">
                <a:hlinkClick r:id="rId21"/>
              </a:rPr>
              <a:t>/</a:t>
            </a:r>
            <a:r>
              <a:rPr lang="en-US" sz="1100" u="sng" dirty="0">
                <a:hlinkClick r:id="rId21"/>
              </a:rPr>
              <a:t>Using</a:t>
            </a:r>
            <a:r>
              <a:rPr lang="el-GR" sz="1100" u="sng" dirty="0">
                <a:hlinkClick r:id="rId21"/>
              </a:rPr>
              <a:t>-</a:t>
            </a:r>
            <a:r>
              <a:rPr lang="en-US" sz="1100" u="sng" dirty="0">
                <a:hlinkClick r:id="rId21"/>
              </a:rPr>
              <a:t>LabVIEW</a:t>
            </a:r>
            <a:r>
              <a:rPr lang="el-GR" sz="1100" u="sng" dirty="0">
                <a:hlinkClick r:id="rId21"/>
              </a:rPr>
              <a:t>-</a:t>
            </a:r>
            <a:r>
              <a:rPr lang="en-US" sz="1100" u="sng" dirty="0">
                <a:hlinkClick r:id="rId21"/>
              </a:rPr>
              <a:t>with</a:t>
            </a:r>
            <a:r>
              <a:rPr lang="el-GR" sz="1100" u="sng" dirty="0">
                <a:hlinkClick r:id="rId21"/>
              </a:rPr>
              <a:t>-</a:t>
            </a:r>
            <a:r>
              <a:rPr lang="en-US" sz="1100" u="sng" dirty="0">
                <a:hlinkClick r:id="rId21"/>
              </a:rPr>
              <a:t>Arduino</a:t>
            </a:r>
            <a:r>
              <a:rPr lang="el-GR" sz="1100" u="sng" dirty="0">
                <a:hlinkClick r:id="rId21"/>
              </a:rPr>
              <a:t>-</a:t>
            </a:r>
            <a:r>
              <a:rPr lang="en-US" sz="1100" u="sng" dirty="0">
                <a:hlinkClick r:id="rId21"/>
              </a:rPr>
              <a:t>HX</a:t>
            </a:r>
            <a:r>
              <a:rPr lang="el-GR" sz="1100" u="sng" dirty="0">
                <a:hlinkClick r:id="rId21"/>
              </a:rPr>
              <a:t>711-</a:t>
            </a:r>
            <a:r>
              <a:rPr lang="en-US" sz="1100" u="sng" dirty="0">
                <a:hlinkClick r:id="rId21"/>
              </a:rPr>
              <a:t>Load</a:t>
            </a:r>
            <a:r>
              <a:rPr lang="el-GR" sz="1100" u="sng" dirty="0">
                <a:hlinkClick r:id="rId21"/>
              </a:rPr>
              <a:t>-</a:t>
            </a:r>
            <a:r>
              <a:rPr lang="en-US" sz="1100" u="sng" dirty="0">
                <a:hlinkClick r:id="rId21"/>
              </a:rPr>
              <a:t>Cell</a:t>
            </a:r>
            <a:r>
              <a:rPr lang="el-GR" sz="1100" u="sng" dirty="0">
                <a:hlinkClick r:id="rId21"/>
              </a:rPr>
              <a:t>-</a:t>
            </a:r>
            <a:r>
              <a:rPr lang="en-US" sz="1100" u="sng" dirty="0">
                <a:hlinkClick r:id="rId21"/>
              </a:rPr>
              <a:t>with</a:t>
            </a:r>
            <a:r>
              <a:rPr lang="el-GR" sz="1100" u="sng" dirty="0">
                <a:hlinkClick r:id="rId21"/>
              </a:rPr>
              <a:t>-</a:t>
            </a:r>
            <a:r>
              <a:rPr lang="en-US" sz="1100" u="sng" dirty="0">
                <a:hlinkClick r:id="rId21"/>
              </a:rPr>
              <a:t>VISA</a:t>
            </a:r>
            <a:r>
              <a:rPr lang="el-GR" sz="1100" u="sng" dirty="0">
                <a:hlinkClick r:id="rId21"/>
              </a:rPr>
              <a:t>-</a:t>
            </a:r>
            <a:r>
              <a:rPr lang="en-US" sz="1100" u="sng" dirty="0">
                <a:hlinkClick r:id="rId21"/>
              </a:rPr>
              <a:t>only</a:t>
            </a:r>
            <a:r>
              <a:rPr lang="el-GR" sz="1100" u="sng" dirty="0">
                <a:hlinkClick r:id="rId21"/>
              </a:rPr>
              <a:t>/</a:t>
            </a:r>
            <a:r>
              <a:rPr lang="en-US" sz="1100" u="sng" dirty="0">
                <a:hlinkClick r:id="rId21"/>
              </a:rPr>
              <a:t>td</a:t>
            </a:r>
            <a:r>
              <a:rPr lang="el-GR" sz="1100" u="sng" dirty="0">
                <a:hlinkClick r:id="rId21"/>
              </a:rPr>
              <a:t>-</a:t>
            </a:r>
            <a:r>
              <a:rPr lang="en-US" sz="1100" u="sng" dirty="0">
                <a:hlinkClick r:id="rId21"/>
              </a:rPr>
              <a:t>p</a:t>
            </a:r>
            <a:r>
              <a:rPr lang="el-GR" sz="1100" u="sng" dirty="0">
                <a:hlinkClick r:id="rId21"/>
              </a:rPr>
              <a:t>/4110178</a:t>
            </a:r>
            <a:r>
              <a:rPr lang="el-GR" sz="1100" dirty="0"/>
              <a:t> (</a:t>
            </a:r>
            <a:r>
              <a:rPr lang="en-US" sz="1100" dirty="0"/>
              <a:t>forum </a:t>
            </a:r>
            <a:r>
              <a:rPr lang="el-GR" sz="1100" dirty="0"/>
              <a:t>της </a:t>
            </a:r>
            <a:r>
              <a:rPr lang="en-US" sz="1100" dirty="0"/>
              <a:t>National Instruments </a:t>
            </a:r>
            <a:r>
              <a:rPr lang="el-GR" sz="1100" dirty="0"/>
              <a:t>όπου βρήκα τον τρόπο να διαβάζω τα σειριακά δεδομένα που έρχονται από τον </a:t>
            </a:r>
            <a:r>
              <a:rPr lang="en-US" sz="1100" dirty="0"/>
              <a:t>ADC </a:t>
            </a:r>
            <a:r>
              <a:rPr lang="el-GR" sz="1100" dirty="0"/>
              <a:t>ενισχυτή </a:t>
            </a:r>
            <a:r>
              <a:rPr lang="en-US" sz="1100" dirty="0"/>
              <a:t>HX</a:t>
            </a:r>
            <a:r>
              <a:rPr lang="el-GR" sz="1100" dirty="0"/>
              <a:t>711)</a:t>
            </a:r>
          </a:p>
          <a:p>
            <a:pPr lvl="0"/>
            <a:r>
              <a:rPr lang="en-US" sz="1100" u="sng" dirty="0">
                <a:hlinkClick r:id="rId22"/>
              </a:rPr>
              <a:t>https</a:t>
            </a:r>
            <a:r>
              <a:rPr lang="el-GR" sz="1100" u="sng" dirty="0">
                <a:hlinkClick r:id="rId22"/>
              </a:rPr>
              <a:t>://</a:t>
            </a:r>
            <a:r>
              <a:rPr lang="en-US" sz="1100" u="sng" dirty="0" err="1">
                <a:hlinkClick r:id="rId22"/>
              </a:rPr>
              <a:t>github</a:t>
            </a:r>
            <a:r>
              <a:rPr lang="el-GR" sz="1100" u="sng" dirty="0">
                <a:hlinkClick r:id="rId22"/>
              </a:rPr>
              <a:t>.</a:t>
            </a:r>
            <a:r>
              <a:rPr lang="en-US" sz="1100" u="sng" dirty="0">
                <a:hlinkClick r:id="rId22"/>
              </a:rPr>
              <a:t>com</a:t>
            </a:r>
            <a:r>
              <a:rPr lang="el-GR" sz="1100" u="sng" dirty="0">
                <a:hlinkClick r:id="rId22"/>
              </a:rPr>
              <a:t>/</a:t>
            </a:r>
            <a:r>
              <a:rPr lang="en-US" sz="1100" u="sng" dirty="0" err="1">
                <a:hlinkClick r:id="rId22"/>
              </a:rPr>
              <a:t>olkal</a:t>
            </a:r>
            <a:r>
              <a:rPr lang="el-GR" sz="1100" u="sng" dirty="0">
                <a:hlinkClick r:id="rId22"/>
              </a:rPr>
              <a:t>/</a:t>
            </a:r>
            <a:r>
              <a:rPr lang="en-US" sz="1100" u="sng" dirty="0">
                <a:hlinkClick r:id="rId22"/>
              </a:rPr>
              <a:t>HX</a:t>
            </a:r>
            <a:r>
              <a:rPr lang="el-GR" sz="1100" u="sng" dirty="0">
                <a:hlinkClick r:id="rId22"/>
              </a:rPr>
              <a:t>711_</a:t>
            </a:r>
            <a:r>
              <a:rPr lang="en-US" sz="1100" u="sng" dirty="0">
                <a:hlinkClick r:id="rId22"/>
              </a:rPr>
              <a:t>ADC</a:t>
            </a:r>
            <a:r>
              <a:rPr lang="el-GR" sz="1100" u="sng" dirty="0">
                <a:hlinkClick r:id="rId22"/>
              </a:rPr>
              <a:t>/</a:t>
            </a:r>
            <a:r>
              <a:rPr lang="en-US" sz="1100" u="sng" dirty="0">
                <a:hlinkClick r:id="rId22"/>
              </a:rPr>
              <a:t>tree</a:t>
            </a:r>
            <a:r>
              <a:rPr lang="el-GR" sz="1100" u="sng" dirty="0">
                <a:hlinkClick r:id="rId22"/>
              </a:rPr>
              <a:t>/</a:t>
            </a:r>
            <a:r>
              <a:rPr lang="en-US" sz="1100" u="sng" dirty="0">
                <a:hlinkClick r:id="rId22"/>
              </a:rPr>
              <a:t>master</a:t>
            </a:r>
            <a:r>
              <a:rPr lang="el-GR" sz="1100" dirty="0"/>
              <a:t> (το </a:t>
            </a:r>
            <a:r>
              <a:rPr lang="en-US" sz="1100" dirty="0"/>
              <a:t>GitHub link </a:t>
            </a:r>
            <a:r>
              <a:rPr lang="el-GR" sz="1100" dirty="0"/>
              <a:t>με τον πηγαίο κώδικα της </a:t>
            </a:r>
            <a:r>
              <a:rPr lang="en-US" sz="1100" dirty="0"/>
              <a:t>arduino </a:t>
            </a:r>
            <a:r>
              <a:rPr lang="el-GR" sz="1100" dirty="0"/>
              <a:t>βιβλιοθήκης “</a:t>
            </a:r>
            <a:r>
              <a:rPr lang="en-US" sz="1100" dirty="0"/>
              <a:t>HX</a:t>
            </a:r>
            <a:r>
              <a:rPr lang="el-GR" sz="1100" dirty="0"/>
              <a:t>711_</a:t>
            </a:r>
            <a:r>
              <a:rPr lang="en-US" sz="1100" dirty="0"/>
              <a:t>ADC</a:t>
            </a:r>
            <a:r>
              <a:rPr lang="el-GR" sz="1100" dirty="0" smtClean="0"/>
              <a:t>”)</a:t>
            </a:r>
            <a:endParaRPr lang="el-GR" sz="1100" dirty="0"/>
          </a:p>
        </p:txBody>
      </p:sp>
    </p:spTree>
    <p:extLst>
      <p:ext uri="{BB962C8B-B14F-4D97-AF65-F5344CB8AC3E}">
        <p14:creationId xmlns:p14="http://schemas.microsoft.com/office/powerpoint/2010/main" val="39875352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7169" y="2467309"/>
            <a:ext cx="9717505" cy="1976354"/>
          </a:xfrm>
        </p:spPr>
        <p:txBody>
          <a:bodyPr>
            <a:normAutofit/>
          </a:bodyPr>
          <a:lstStyle/>
          <a:p>
            <a:pPr marL="0" indent="0" algn="ctr">
              <a:buNone/>
            </a:pPr>
            <a:r>
              <a:rPr lang="el-GR" sz="6600" dirty="0" smtClean="0"/>
              <a:t>Σας ευχαριστώ για την προσοχή σας!</a:t>
            </a:r>
            <a:endParaRPr lang="el-GR" sz="6600" dirty="0"/>
          </a:p>
        </p:txBody>
      </p:sp>
    </p:spTree>
    <p:extLst>
      <p:ext uri="{BB962C8B-B14F-4D97-AF65-F5344CB8AC3E}">
        <p14:creationId xmlns:p14="http://schemas.microsoft.com/office/powerpoint/2010/main" val="4285803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46105" y="1980065"/>
            <a:ext cx="6003478" cy="4486275"/>
          </a:xfrm>
          <a:prstGeom prst="rect">
            <a:avLst/>
          </a:prstGeom>
        </p:spPr>
      </p:pic>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1. Βάση στήριξης</a:t>
            </a:r>
            <a:endParaRPr lang="el-GR" sz="4000" dirty="0"/>
          </a:p>
        </p:txBody>
      </p:sp>
      <p:sp>
        <p:nvSpPr>
          <p:cNvPr id="4" name="Rectangle 3"/>
          <p:cNvSpPr/>
          <p:nvPr/>
        </p:nvSpPr>
        <p:spPr>
          <a:xfrm>
            <a:off x="286871" y="1825624"/>
            <a:ext cx="5486400" cy="4795159"/>
          </a:xfrm>
          <a:prstGeom prst="rect">
            <a:avLst/>
          </a:prstGeom>
        </p:spPr>
        <p:txBody>
          <a:bodyPr wrap="square">
            <a:spAutoFit/>
          </a:bodyPr>
          <a:lstStyle/>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Κομμάτια </a:t>
            </a:r>
            <a:r>
              <a:rPr lang="en-US" sz="2000" dirty="0">
                <a:latin typeface="Calibri" panose="020F0502020204030204" pitchFamily="34" charset="0"/>
                <a:ea typeface="Calibri" panose="020F0502020204030204" pitchFamily="34" charset="0"/>
                <a:cs typeface="Times New Roman" panose="02020603050405020304" pitchFamily="18" charset="0"/>
              </a:rPr>
              <a:t>lego </a:t>
            </a:r>
            <a:r>
              <a:rPr lang="el-GR" sz="2000" dirty="0">
                <a:latin typeface="Calibri" panose="020F0502020204030204" pitchFamily="34" charset="0"/>
                <a:ea typeface="Calibri" panose="020F0502020204030204" pitchFamily="34" charset="0"/>
                <a:cs typeface="Times New Roman" panose="02020603050405020304" pitchFamily="18" charset="0"/>
              </a:rPr>
              <a:t>από το σετ </a:t>
            </a:r>
            <a:r>
              <a:rPr lang="en-US" sz="2000" dirty="0">
                <a:latin typeface="Calibri" panose="020F0502020204030204" pitchFamily="34" charset="0"/>
                <a:ea typeface="Calibri" panose="020F0502020204030204" pitchFamily="34" charset="0"/>
                <a:cs typeface="Times New Roman" panose="02020603050405020304" pitchFamily="18" charset="0"/>
              </a:rPr>
              <a:t>LEGO MINDSTORMS EV</a:t>
            </a:r>
            <a:r>
              <a:rPr lang="el-GR" sz="2000" dirty="0">
                <a:latin typeface="Calibri" panose="020F0502020204030204" pitchFamily="34" charset="0"/>
                <a:ea typeface="Calibri" panose="020F0502020204030204" pitchFamily="34" charset="0"/>
                <a:cs typeface="Times New Roman" panose="02020603050405020304" pitchFamily="18" charset="0"/>
              </a:rPr>
              <a:t>3 31313</a:t>
            </a:r>
            <a:endParaRPr lang="el-G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όμοιες βίδες και 2 αντίστοιχα παξιμάδια</a:t>
            </a:r>
            <a:endParaRPr lang="el-G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1 </a:t>
            </a:r>
            <a:r>
              <a:rPr lang="el-GR" sz="2000" dirty="0">
                <a:latin typeface="Calibri" panose="020F0502020204030204" pitchFamily="34" charset="0"/>
                <a:ea typeface="Calibri" panose="020F0502020204030204" pitchFamily="34" charset="0"/>
                <a:cs typeface="Times New Roman" panose="02020603050405020304" pitchFamily="18" charset="0"/>
              </a:rPr>
              <a:t>μεταλλική γωνία </a:t>
            </a:r>
            <a:r>
              <a:rPr lang="el-GR" sz="2000" dirty="0" smtClean="0">
                <a:latin typeface="Calibri" panose="020F0502020204030204" pitchFamily="34" charset="0"/>
                <a:ea typeface="Calibri" panose="020F0502020204030204" pitchFamily="34" charset="0"/>
                <a:cs typeface="Times New Roman" panose="02020603050405020304" pitchFamily="18" charset="0"/>
              </a:rPr>
              <a:t>στήριξης</a:t>
            </a:r>
          </a:p>
          <a:p>
            <a:pPr lvl="0" algn="just">
              <a:buSzPct val="100000"/>
            </a:pPr>
            <a:endParaRPr lang="el-GR" sz="2000" dirty="0"/>
          </a:p>
          <a:p>
            <a:pPr algn="just"/>
            <a:r>
              <a:rPr lang="el-GR" sz="2000" dirty="0"/>
              <a:t>Η βάση στήριξης είναι σχετικώς ελαφριά, γι’ αυτό βιδώνεται σε συμπαγή, αρκετά βαρύτερη ξύλινη </a:t>
            </a:r>
            <a:r>
              <a:rPr lang="el-GR" sz="2000" dirty="0" smtClean="0"/>
              <a:t>σανίδα, </a:t>
            </a:r>
            <a:r>
              <a:rPr lang="el-GR" sz="2000" dirty="0"/>
              <a:t>με σκοπό την αύξηση της σταθερότητάς της. Μ’ αυτόν τον τρόπο αποφεύγεται η πιθανότητα ανατροπής της όταν ο βραχίονας βρίσκεται σε ακραίες θέσεις, καθώς και το ενδεχόμενο περιστροφής της εξαιτίας των γωνιακών επιταχύνσεων και επιβραδύνσεων που προκαλεί η περιστροφική άρθρωση του βραχίονα</a:t>
            </a:r>
            <a:r>
              <a:rPr lang="el-GR" sz="2000" dirty="0" smtClean="0"/>
              <a:t>.</a:t>
            </a:r>
            <a:endParaRPr lang="el-GR" sz="2000" dirty="0"/>
          </a:p>
        </p:txBody>
      </p:sp>
    </p:spTree>
    <p:extLst>
      <p:ext uri="{BB962C8B-B14F-4D97-AF65-F5344CB8AC3E}">
        <p14:creationId xmlns:p14="http://schemas.microsoft.com/office/powerpoint/2010/main" val="3419619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2. Ζυγαριά</a:t>
            </a:r>
            <a:endParaRPr lang="el-GR" sz="4000" dirty="0"/>
          </a:p>
        </p:txBody>
      </p:sp>
      <p:sp>
        <p:nvSpPr>
          <p:cNvPr id="13" name="Rectangle 12"/>
          <p:cNvSpPr/>
          <p:nvPr/>
        </p:nvSpPr>
        <p:spPr>
          <a:xfrm>
            <a:off x="233083" y="2402845"/>
            <a:ext cx="5307105" cy="3239861"/>
          </a:xfrm>
          <a:prstGeom prst="rect">
            <a:avLst/>
          </a:prstGeom>
        </p:spPr>
        <p:txBody>
          <a:bodyPr wrap="square">
            <a:spAutoFit/>
          </a:bodyPr>
          <a:lstStyle/>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1 </a:t>
            </a:r>
            <a:r>
              <a:rPr lang="en-US" sz="2000" dirty="0">
                <a:latin typeface="Calibri" panose="020F0502020204030204" pitchFamily="34" charset="0"/>
                <a:ea typeface="Calibri" panose="020F0502020204030204" pitchFamily="34" charset="0"/>
                <a:cs typeface="Times New Roman" panose="02020603050405020304" pitchFamily="18" charset="0"/>
              </a:rPr>
              <a:t>load cell </a:t>
            </a:r>
            <a:r>
              <a:rPr lang="el-GR" sz="2000" dirty="0">
                <a:latin typeface="Calibri" panose="020F0502020204030204" pitchFamily="34" charset="0"/>
                <a:ea typeface="Calibri" panose="020F0502020204030204" pitchFamily="34" charset="0"/>
                <a:cs typeface="Times New Roman" panose="02020603050405020304" pitchFamily="18" charset="0"/>
              </a:rPr>
              <a:t>μέγιστου ανεκτού βάρους 1 </a:t>
            </a:r>
            <a:r>
              <a:rPr lang="en-US" sz="2000" dirty="0">
                <a:latin typeface="Calibri" panose="020F0502020204030204" pitchFamily="34" charset="0"/>
                <a:ea typeface="Calibri" panose="020F0502020204030204" pitchFamily="34" charset="0"/>
                <a:cs typeface="Times New Roman" panose="02020603050405020304" pitchFamily="18" charset="0"/>
              </a:rPr>
              <a:t>kg</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1 </a:t>
            </a:r>
            <a:r>
              <a:rPr lang="el-GR" sz="2000" dirty="0">
                <a:latin typeface="Calibri" panose="020F0502020204030204" pitchFamily="34" charset="0"/>
                <a:ea typeface="Calibri" panose="020F0502020204030204" pitchFamily="34" charset="0"/>
                <a:cs typeface="Times New Roman" panose="02020603050405020304" pitchFamily="18" charset="0"/>
              </a:rPr>
              <a:t>ΗΧ</a:t>
            </a:r>
            <a:r>
              <a:rPr lang="en-US" sz="2000" dirty="0">
                <a:latin typeface="Calibri" panose="020F0502020204030204" pitchFamily="34" charset="0"/>
                <a:ea typeface="Calibri" panose="020F0502020204030204" pitchFamily="34" charset="0"/>
                <a:cs typeface="Times New Roman" panose="02020603050405020304" pitchFamily="18" charset="0"/>
              </a:rPr>
              <a:t>711 </a:t>
            </a:r>
            <a:r>
              <a:rPr lang="el-GR" sz="2000" dirty="0">
                <a:latin typeface="Calibri" panose="020F0502020204030204" pitchFamily="34" charset="0"/>
                <a:ea typeface="Calibri" panose="020F0502020204030204" pitchFamily="34" charset="0"/>
                <a:cs typeface="Times New Roman" panose="02020603050405020304" pitchFamily="18" charset="0"/>
              </a:rPr>
              <a:t>ενισχυτής </a:t>
            </a:r>
            <a:r>
              <a:rPr lang="en-US" sz="2000" dirty="0">
                <a:latin typeface="Calibri" panose="020F0502020204030204" pitchFamily="34" charset="0"/>
                <a:ea typeface="Calibri" panose="020F0502020204030204" pitchFamily="34" charset="0"/>
                <a:cs typeface="Times New Roman" panose="02020603050405020304" pitchFamily="18" charset="0"/>
              </a:rPr>
              <a:t>ADC (analog to digital converter)</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κυκλικά καπάκια (από μικρό βάζο και από συσκευασία καφέ)</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όμοιες βίδες και 3 αντίστοιχα παξιμάδια</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Κλέμμες 4 πόλων</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Αυτοκόλλητη ταινία διπλής όψης</a:t>
            </a:r>
            <a:endParaRPr lang="el-GR"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658722" y="2175609"/>
            <a:ext cx="6371064" cy="3694332"/>
          </a:xfrm>
          <a:prstGeom prst="rect">
            <a:avLst/>
          </a:prstGeom>
        </p:spPr>
      </p:pic>
    </p:spTree>
    <p:extLst>
      <p:ext uri="{BB962C8B-B14F-4D97-AF65-F5344CB8AC3E}">
        <p14:creationId xmlns:p14="http://schemas.microsoft.com/office/powerpoint/2010/main" val="1138479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2. Ζυγαριά</a:t>
            </a:r>
            <a:endParaRPr lang="el-GR" sz="4000" dirty="0"/>
          </a:p>
        </p:txBody>
      </p:sp>
      <p:pic>
        <p:nvPicPr>
          <p:cNvPr id="4" name="Picture 3"/>
          <p:cNvPicPr>
            <a:picLocks noChangeAspect="1"/>
          </p:cNvPicPr>
          <p:nvPr/>
        </p:nvPicPr>
        <p:blipFill>
          <a:blip r:embed="rId2"/>
          <a:stretch>
            <a:fillRect/>
          </a:stretch>
        </p:blipFill>
        <p:spPr>
          <a:xfrm>
            <a:off x="2720881" y="4080535"/>
            <a:ext cx="6750233" cy="2604090"/>
          </a:xfrm>
          <a:prstGeom prst="rect">
            <a:avLst/>
          </a:prstGeom>
        </p:spPr>
      </p:pic>
      <p:sp>
        <p:nvSpPr>
          <p:cNvPr id="9" name="TextBox 8"/>
          <p:cNvSpPr txBox="1"/>
          <p:nvPr/>
        </p:nvSpPr>
        <p:spPr>
          <a:xfrm>
            <a:off x="322725" y="1772211"/>
            <a:ext cx="11546546" cy="2308324"/>
          </a:xfrm>
          <a:prstGeom prst="rect">
            <a:avLst/>
          </a:prstGeom>
          <a:noFill/>
        </p:spPr>
        <p:txBody>
          <a:bodyPr wrap="square" rtlCol="0">
            <a:spAutoFit/>
          </a:bodyPr>
          <a:lstStyle/>
          <a:p>
            <a:pPr algn="just"/>
            <a:r>
              <a:rPr lang="el-GR" dirty="0">
                <a:latin typeface="Calibri" panose="020F0502020204030204" pitchFamily="34" charset="0"/>
                <a:ea typeface="Calibri" panose="020F0502020204030204" pitchFamily="34" charset="0"/>
                <a:cs typeface="Times New Roman" panose="02020603050405020304" pitchFamily="18" charset="0"/>
              </a:rPr>
              <a:t>Το </a:t>
            </a:r>
            <a:r>
              <a:rPr lang="en-US" dirty="0">
                <a:latin typeface="Calibri" panose="020F0502020204030204" pitchFamily="34" charset="0"/>
                <a:ea typeface="Calibri" panose="020F0502020204030204" pitchFamily="34" charset="0"/>
                <a:cs typeface="Times New Roman" panose="02020603050405020304" pitchFamily="18" charset="0"/>
              </a:rPr>
              <a:t>load cell </a:t>
            </a:r>
            <a:r>
              <a:rPr lang="el-GR" dirty="0">
                <a:latin typeface="Calibri" panose="020F0502020204030204" pitchFamily="34" charset="0"/>
                <a:ea typeface="Calibri" panose="020F0502020204030204" pitchFamily="34" charset="0"/>
                <a:cs typeface="Times New Roman" panose="02020603050405020304" pitchFamily="18" charset="0"/>
              </a:rPr>
              <a:t>είναι αισθητήρας γέφυρας και χρησιμοποιείται κατά κόρον για την κατασκευή συστημάτων ζύγισης, τόσο ερασιτεχνικά όσο και σε βιομηχανικές εφαρμογές. Πρόκειται για μία μεταλλική ράβδο, ελάχιστα ελαστική, που στο κέντρο της περιέχονται τέσσερις ίδιοι </a:t>
            </a:r>
            <a:r>
              <a:rPr lang="en-US" dirty="0">
                <a:latin typeface="Calibri" panose="020F0502020204030204" pitchFamily="34" charset="0"/>
                <a:ea typeface="Calibri" panose="020F0502020204030204" pitchFamily="34" charset="0"/>
                <a:cs typeface="Times New Roman" panose="02020603050405020304" pitchFamily="18" charset="0"/>
              </a:rPr>
              <a:t>Strain Gauge </a:t>
            </a:r>
            <a:r>
              <a:rPr lang="el-GR" dirty="0">
                <a:latin typeface="Calibri" panose="020F0502020204030204" pitchFamily="34" charset="0"/>
                <a:ea typeface="Calibri" panose="020F0502020204030204" pitchFamily="34" charset="0"/>
                <a:cs typeface="Times New Roman" panose="02020603050405020304" pitchFamily="18" charset="0"/>
              </a:rPr>
              <a:t>ηλεκτρικοί αισθητήρες διατεταγμένοι σε σχήμα γέφυρας </a:t>
            </a:r>
            <a:r>
              <a:rPr lang="en-US" dirty="0">
                <a:latin typeface="Calibri" panose="020F0502020204030204" pitchFamily="34" charset="0"/>
                <a:ea typeface="Calibri" panose="020F0502020204030204" pitchFamily="34" charset="0"/>
                <a:cs typeface="Times New Roman" panose="02020603050405020304" pitchFamily="18" charset="0"/>
              </a:rPr>
              <a:t>Wheatstone. </a:t>
            </a:r>
            <a:r>
              <a:rPr lang="el-GR" dirty="0">
                <a:latin typeface="Calibri" panose="020F0502020204030204" pitchFamily="34" charset="0"/>
                <a:ea typeface="Calibri" panose="020F0502020204030204" pitchFamily="34" charset="0"/>
                <a:cs typeface="Times New Roman" panose="02020603050405020304" pitchFamily="18" charset="0"/>
              </a:rPr>
              <a:t>Οι </a:t>
            </a:r>
            <a:r>
              <a:rPr lang="en-US" dirty="0">
                <a:latin typeface="Calibri" panose="020F0502020204030204" pitchFamily="34" charset="0"/>
                <a:ea typeface="Calibri" panose="020F0502020204030204" pitchFamily="34" charset="0"/>
                <a:cs typeface="Times New Roman" panose="02020603050405020304" pitchFamily="18" charset="0"/>
              </a:rPr>
              <a:t>Strain Gauge </a:t>
            </a:r>
            <a:r>
              <a:rPr lang="el-GR" dirty="0">
                <a:latin typeface="Calibri" panose="020F0502020204030204" pitchFamily="34" charset="0"/>
                <a:ea typeface="Calibri" panose="020F0502020204030204" pitchFamily="34" charset="0"/>
                <a:cs typeface="Times New Roman" panose="02020603050405020304" pitchFamily="18" charset="0"/>
              </a:rPr>
              <a:t>μετατρέπουν την πίεση που δέχεται η μεταλλική ράβδος σε μετρήσιμη αλλαγή της αντίστασής τους. Η μεταβολή αυτή επιδρά άμεσα στην τάση εξόδου της γέφυρας, η οποία είναι ανάλογη του φορτίου που δέχεται το </a:t>
            </a:r>
            <a:r>
              <a:rPr lang="en-US" dirty="0">
                <a:latin typeface="Calibri" panose="020F0502020204030204" pitchFamily="34" charset="0"/>
                <a:ea typeface="Calibri" panose="020F0502020204030204" pitchFamily="34" charset="0"/>
                <a:cs typeface="Times New Roman" panose="02020603050405020304" pitchFamily="18" charset="0"/>
              </a:rPr>
              <a:t>load cell</a:t>
            </a:r>
            <a:r>
              <a:rPr lang="el-GR" dirty="0">
                <a:latin typeface="Calibri" panose="020F0502020204030204" pitchFamily="34" charset="0"/>
                <a:ea typeface="Calibri" panose="020F0502020204030204" pitchFamily="34" charset="0"/>
                <a:cs typeface="Times New Roman" panose="02020603050405020304" pitchFamily="18" charset="0"/>
              </a:rPr>
              <a:t>, έτσι εξάγουμε συμπεράσματα για το μέγεθος της δύναμης και το είδος της μηχανικής παραμόρφωσης που έχει υποστεί λόγω αυτής. Το </a:t>
            </a:r>
            <a:r>
              <a:rPr lang="en-US" dirty="0">
                <a:latin typeface="Calibri" panose="020F0502020204030204" pitchFamily="34" charset="0"/>
                <a:ea typeface="Calibri" panose="020F0502020204030204" pitchFamily="34" charset="0"/>
                <a:cs typeface="Times New Roman" panose="02020603050405020304" pitchFamily="18" charset="0"/>
              </a:rPr>
              <a:t>load cell</a:t>
            </a:r>
            <a:r>
              <a:rPr lang="el-GR" dirty="0">
                <a:latin typeface="Calibri" panose="020F0502020204030204" pitchFamily="34" charset="0"/>
                <a:ea typeface="Calibri" panose="020F0502020204030204" pitchFamily="34" charset="0"/>
                <a:cs typeface="Times New Roman" panose="02020603050405020304" pitchFamily="18" charset="0"/>
              </a:rPr>
              <a:t> που διαθέτω μπορεί να δεχτεί μέγιστη δύναμη που αντιστοιχεί σε μάζα 1 </a:t>
            </a:r>
            <a:r>
              <a:rPr lang="en-US" dirty="0">
                <a:latin typeface="Calibri" panose="020F0502020204030204" pitchFamily="34" charset="0"/>
                <a:ea typeface="Calibri" panose="020F0502020204030204" pitchFamily="34" charset="0"/>
                <a:cs typeface="Times New Roman" panose="02020603050405020304" pitchFamily="18" charset="0"/>
              </a:rPr>
              <a:t>kg</a:t>
            </a:r>
            <a:r>
              <a:rPr lang="el-GR" dirty="0">
                <a:latin typeface="Calibri" panose="020F0502020204030204" pitchFamily="34" charset="0"/>
                <a:ea typeface="Calibri" panose="020F0502020204030204" pitchFamily="34" charset="0"/>
                <a:cs typeface="Times New Roman" panose="02020603050405020304" pitchFamily="18" charset="0"/>
              </a:rPr>
              <a:t>, επομένως είναι υπεραρκετό για τα μικρά βάρη μάζας μικρότερης των 100 </a:t>
            </a:r>
            <a:r>
              <a:rPr lang="en-US" dirty="0">
                <a:latin typeface="Calibri" panose="020F0502020204030204" pitchFamily="34" charset="0"/>
                <a:ea typeface="Calibri" panose="020F0502020204030204" pitchFamily="34" charset="0"/>
                <a:cs typeface="Times New Roman" panose="02020603050405020304" pitchFamily="18" charset="0"/>
              </a:rPr>
              <a:t>gr </a:t>
            </a:r>
            <a:r>
              <a:rPr lang="el-GR" dirty="0">
                <a:latin typeface="Calibri" panose="020F0502020204030204" pitchFamily="34" charset="0"/>
                <a:ea typeface="Calibri" panose="020F0502020204030204" pitchFamily="34" charset="0"/>
                <a:cs typeface="Times New Roman" panose="02020603050405020304" pitchFamily="18" charset="0"/>
              </a:rPr>
              <a:t>που χρησιμοποιώ στην εργασία</a:t>
            </a:r>
            <a:r>
              <a:rPr lang="el-GR" dirty="0" smtClean="0">
                <a:latin typeface="Calibri" panose="020F0502020204030204" pitchFamily="34" charset="0"/>
                <a:ea typeface="Calibri" panose="020F0502020204030204" pitchFamily="34" charset="0"/>
                <a:cs typeface="Times New Roman" panose="02020603050405020304" pitchFamily="18" charset="0"/>
              </a:rPr>
              <a:t>.</a:t>
            </a:r>
            <a:endParaRPr lang="el-GR" sz="2000" dirty="0"/>
          </a:p>
        </p:txBody>
      </p:sp>
    </p:spTree>
    <p:extLst>
      <p:ext uri="{BB962C8B-B14F-4D97-AF65-F5344CB8AC3E}">
        <p14:creationId xmlns:p14="http://schemas.microsoft.com/office/powerpoint/2010/main" val="760271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2. Ζυγαριά</a:t>
            </a:r>
            <a:endParaRPr lang="el-GR" sz="4000" dirty="0"/>
          </a:p>
        </p:txBody>
      </p:sp>
      <p:sp>
        <p:nvSpPr>
          <p:cNvPr id="9" name="TextBox 8"/>
          <p:cNvSpPr txBox="1"/>
          <p:nvPr/>
        </p:nvSpPr>
        <p:spPr>
          <a:xfrm>
            <a:off x="4894730" y="2517809"/>
            <a:ext cx="6858000" cy="3139321"/>
          </a:xfrm>
          <a:prstGeom prst="rect">
            <a:avLst/>
          </a:prstGeom>
          <a:noFill/>
        </p:spPr>
        <p:txBody>
          <a:bodyPr wrap="square" rtlCol="0">
            <a:spAutoFit/>
          </a:bodyPr>
          <a:lstStyle/>
          <a:p>
            <a:pPr algn="just"/>
            <a:r>
              <a:rPr lang="el-GR" dirty="0">
                <a:latin typeface="Calibri" panose="020F0502020204030204" pitchFamily="34" charset="0"/>
                <a:ea typeface="Calibri" panose="020F0502020204030204" pitchFamily="34" charset="0"/>
                <a:cs typeface="Times New Roman" panose="02020603050405020304" pitchFamily="18" charset="0"/>
              </a:rPr>
              <a:t>Ο ενισχυτής </a:t>
            </a:r>
            <a:r>
              <a:rPr lang="en-US" dirty="0">
                <a:latin typeface="Calibri" panose="020F0502020204030204" pitchFamily="34" charset="0"/>
                <a:ea typeface="Calibri" panose="020F0502020204030204" pitchFamily="34" charset="0"/>
                <a:cs typeface="Times New Roman" panose="02020603050405020304" pitchFamily="18" charset="0"/>
              </a:rPr>
              <a:t>HX</a:t>
            </a:r>
            <a:r>
              <a:rPr lang="el-GR" dirty="0">
                <a:latin typeface="Calibri" panose="020F0502020204030204" pitchFamily="34" charset="0"/>
                <a:ea typeface="Calibri" panose="020F0502020204030204" pitchFamily="34" charset="0"/>
                <a:cs typeface="Times New Roman" panose="02020603050405020304" pitchFamily="18" charset="0"/>
              </a:rPr>
              <a:t>711 είναι ένας μετατροπέας από αναλογικό σήμα σε ψηφιακό (</a:t>
            </a:r>
            <a:r>
              <a:rPr lang="en-US" dirty="0">
                <a:latin typeface="Calibri" panose="020F0502020204030204" pitchFamily="34" charset="0"/>
                <a:ea typeface="Calibri" panose="020F0502020204030204" pitchFamily="34" charset="0"/>
                <a:cs typeface="Times New Roman" panose="02020603050405020304" pitchFamily="18" charset="0"/>
              </a:rPr>
              <a:t>ADC</a:t>
            </a:r>
            <a:r>
              <a:rPr lang="el-GR" dirty="0">
                <a:latin typeface="Calibri" panose="020F0502020204030204" pitchFamily="34" charset="0"/>
                <a:ea typeface="Calibri" panose="020F0502020204030204" pitchFamily="34" charset="0"/>
                <a:cs typeface="Times New Roman" panose="02020603050405020304" pitchFamily="18" charset="0"/>
              </a:rPr>
              <a:t>) ακρίβειας 24 </a:t>
            </a:r>
            <a:r>
              <a:rPr lang="en-US" dirty="0">
                <a:latin typeface="Calibri" panose="020F0502020204030204" pitchFamily="34" charset="0"/>
                <a:ea typeface="Calibri" panose="020F0502020204030204" pitchFamily="34" charset="0"/>
                <a:cs typeface="Times New Roman" panose="02020603050405020304" pitchFamily="18" charset="0"/>
              </a:rPr>
              <a:t>bits</a:t>
            </a:r>
            <a:r>
              <a:rPr lang="el-GR" dirty="0">
                <a:latin typeface="Calibri" panose="020F0502020204030204" pitchFamily="34" charset="0"/>
                <a:ea typeface="Calibri" panose="020F0502020204030204" pitchFamily="34" charset="0"/>
                <a:cs typeface="Times New Roman" panose="02020603050405020304" pitchFamily="18" charset="0"/>
              </a:rPr>
              <a:t>, σχεδιασμένος να λειτουργεί συνδεδεμένος με αισθητήρες γέφυρας, όπως ακριβώς είναι το </a:t>
            </a:r>
            <a:r>
              <a:rPr lang="en-US" dirty="0">
                <a:latin typeface="Calibri" panose="020F0502020204030204" pitchFamily="34" charset="0"/>
                <a:ea typeface="Calibri" panose="020F0502020204030204" pitchFamily="34" charset="0"/>
                <a:cs typeface="Times New Roman" panose="02020603050405020304" pitchFamily="18" charset="0"/>
              </a:rPr>
              <a:t>load </a:t>
            </a:r>
            <a:r>
              <a:rPr lang="en-US" dirty="0" smtClean="0">
                <a:latin typeface="Calibri" panose="020F0502020204030204" pitchFamily="34" charset="0"/>
                <a:ea typeface="Calibri" panose="020F0502020204030204" pitchFamily="34" charset="0"/>
                <a:cs typeface="Times New Roman" panose="02020603050405020304" pitchFamily="18" charset="0"/>
              </a:rPr>
              <a:t>cell. </a:t>
            </a:r>
            <a:r>
              <a:rPr lang="el-GR" dirty="0" smtClean="0">
                <a:latin typeface="Calibri" panose="020F0502020204030204" pitchFamily="34" charset="0"/>
                <a:ea typeface="Calibri" panose="020F0502020204030204" pitchFamily="34" charset="0"/>
                <a:cs typeface="Times New Roman" panose="02020603050405020304" pitchFamily="18" charset="0"/>
              </a:rPr>
              <a:t>Είναι απαραίτητος </a:t>
            </a:r>
            <a:r>
              <a:rPr lang="el-GR" dirty="0">
                <a:latin typeface="Calibri" panose="020F0502020204030204" pitchFamily="34" charset="0"/>
                <a:ea typeface="Calibri" panose="020F0502020204030204" pitchFamily="34" charset="0"/>
                <a:cs typeface="Times New Roman" panose="02020603050405020304" pitchFamily="18" charset="0"/>
              </a:rPr>
              <a:t>για την ανάγνωση της μέτρησης του </a:t>
            </a:r>
            <a:r>
              <a:rPr lang="en-US" dirty="0">
                <a:latin typeface="Calibri" panose="020F0502020204030204" pitchFamily="34" charset="0"/>
                <a:ea typeface="Calibri" panose="020F0502020204030204" pitchFamily="34" charset="0"/>
                <a:cs typeface="Times New Roman" panose="02020603050405020304" pitchFamily="18" charset="0"/>
              </a:rPr>
              <a:t>load cell</a:t>
            </a:r>
            <a:r>
              <a:rPr lang="el-GR" dirty="0">
                <a:latin typeface="Calibri" panose="020F0502020204030204" pitchFamily="34" charset="0"/>
                <a:ea typeface="Calibri" panose="020F0502020204030204" pitchFamily="34" charset="0"/>
                <a:cs typeface="Times New Roman" panose="02020603050405020304" pitchFamily="18" charset="0"/>
              </a:rPr>
              <a:t>, διότι πρώτον ενισχύει το αναλογικό σήμα τάσης που δίνει ο αισθητήρας στην έξοδο και δεύτερον μετατρέπει την αναλογική τιμή σε ψηφιακά δεδομένα που οδεύουν προς επεξεργασία στο </a:t>
            </a:r>
            <a:r>
              <a:rPr lang="en-US" dirty="0">
                <a:latin typeface="Calibri" panose="020F0502020204030204" pitchFamily="34" charset="0"/>
                <a:ea typeface="Calibri" panose="020F0502020204030204" pitchFamily="34" charset="0"/>
                <a:cs typeface="Times New Roman" panose="02020603050405020304" pitchFamily="18" charset="0"/>
              </a:rPr>
              <a:t>arduino board </a:t>
            </a:r>
            <a:r>
              <a:rPr lang="el-GR" dirty="0">
                <a:latin typeface="Calibri" panose="020F0502020204030204" pitchFamily="34" charset="0"/>
                <a:ea typeface="Calibri" panose="020F0502020204030204" pitchFamily="34" charset="0"/>
                <a:cs typeface="Times New Roman" panose="02020603050405020304" pitchFamily="18" charset="0"/>
              </a:rPr>
              <a:t>μέσω </a:t>
            </a:r>
            <a:r>
              <a:rPr lang="en-US" dirty="0">
                <a:latin typeface="Calibri" panose="020F0502020204030204" pitchFamily="34" charset="0"/>
                <a:ea typeface="Calibri" panose="020F0502020204030204" pitchFamily="34" charset="0"/>
                <a:cs typeface="Times New Roman" panose="02020603050405020304" pitchFamily="18" charset="0"/>
              </a:rPr>
              <a:t>digital pins</a:t>
            </a:r>
            <a:r>
              <a:rPr lang="el-GR" dirty="0">
                <a:latin typeface="Calibri" panose="020F0502020204030204" pitchFamily="34" charset="0"/>
                <a:ea typeface="Calibri" panose="020F0502020204030204" pitchFamily="34" charset="0"/>
                <a:cs typeface="Times New Roman" panose="02020603050405020304" pitchFamily="18" charset="0"/>
              </a:rPr>
              <a:t>. Η επικοινωνία με το </a:t>
            </a:r>
            <a:r>
              <a:rPr lang="en-US" dirty="0">
                <a:latin typeface="Calibri" panose="020F0502020204030204" pitchFamily="34" charset="0"/>
                <a:ea typeface="Calibri" panose="020F0502020204030204" pitchFamily="34" charset="0"/>
                <a:cs typeface="Times New Roman" panose="02020603050405020304" pitchFamily="18" charset="0"/>
              </a:rPr>
              <a:t>arduino board </a:t>
            </a:r>
            <a:r>
              <a:rPr lang="el-GR" dirty="0">
                <a:latin typeface="Calibri" panose="020F0502020204030204" pitchFamily="34" charset="0"/>
                <a:ea typeface="Calibri" panose="020F0502020204030204" pitchFamily="34" charset="0"/>
                <a:cs typeface="Times New Roman" panose="02020603050405020304" pitchFamily="18" charset="0"/>
              </a:rPr>
              <a:t>πραγματοποιείται με το πρωτόκολλο επικοινωνίας </a:t>
            </a:r>
            <a:r>
              <a:rPr lang="en-US" dirty="0">
                <a:latin typeface="Calibri" panose="020F0502020204030204" pitchFamily="34" charset="0"/>
                <a:ea typeface="Calibri" panose="020F0502020204030204" pitchFamily="34" charset="0"/>
                <a:cs typeface="Times New Roman" panose="02020603050405020304" pitchFamily="18" charset="0"/>
              </a:rPr>
              <a:t>TWI</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Two Wire Interface</a:t>
            </a:r>
            <a:r>
              <a:rPr lang="el-GR" dirty="0">
                <a:latin typeface="Calibri" panose="020F0502020204030204" pitchFamily="34" charset="0"/>
                <a:ea typeface="Calibri" panose="020F0502020204030204" pitchFamily="34" charset="0"/>
                <a:cs typeface="Times New Roman" panose="02020603050405020304" pitchFamily="18" charset="0"/>
              </a:rPr>
              <a:t>), δηλαδή υπάρχει μια γραμμή </a:t>
            </a:r>
            <a:r>
              <a:rPr lang="en-US" dirty="0">
                <a:latin typeface="Calibri" panose="020F0502020204030204" pitchFamily="34" charset="0"/>
                <a:ea typeface="Calibri" panose="020F0502020204030204" pitchFamily="34" charset="0"/>
                <a:cs typeface="Times New Roman" panose="02020603050405020304" pitchFamily="18" charset="0"/>
              </a:rPr>
              <a:t>Data </a:t>
            </a:r>
            <a:r>
              <a:rPr lang="el-GR" dirty="0">
                <a:latin typeface="Calibri" panose="020F0502020204030204" pitchFamily="34" charset="0"/>
                <a:ea typeface="Calibri" panose="020F0502020204030204" pitchFamily="34" charset="0"/>
                <a:cs typeface="Times New Roman" panose="02020603050405020304" pitchFamily="18" charset="0"/>
              </a:rPr>
              <a:t>για τη μεταφορά των σειριακών δεδομένων και μια γραμμή </a:t>
            </a:r>
            <a:r>
              <a:rPr lang="en-US" dirty="0">
                <a:latin typeface="Calibri" panose="020F0502020204030204" pitchFamily="34" charset="0"/>
                <a:ea typeface="Calibri" panose="020F0502020204030204" pitchFamily="34" charset="0"/>
                <a:cs typeface="Times New Roman" panose="02020603050405020304" pitchFamily="18" charset="0"/>
              </a:rPr>
              <a:t>Clock </a:t>
            </a:r>
            <a:r>
              <a:rPr lang="el-GR" dirty="0">
                <a:latin typeface="Calibri" panose="020F0502020204030204" pitchFamily="34" charset="0"/>
                <a:ea typeface="Calibri" panose="020F0502020204030204" pitchFamily="34" charset="0"/>
                <a:cs typeface="Times New Roman" panose="02020603050405020304" pitchFamily="18" charset="0"/>
              </a:rPr>
              <a:t>για το σήμα του ρολογιού</a:t>
            </a:r>
            <a:r>
              <a:rPr lang="el-GR" dirty="0" smtClean="0">
                <a:latin typeface="Calibri" panose="020F0502020204030204" pitchFamily="34" charset="0"/>
                <a:ea typeface="Calibri" panose="020F0502020204030204" pitchFamily="34" charset="0"/>
                <a:cs typeface="Times New Roman" panose="02020603050405020304" pitchFamily="18" charset="0"/>
              </a:rPr>
              <a:t>.</a:t>
            </a:r>
            <a:endParaRPr lang="el-GR"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HX711 A/D 24-bit Converter - Load Cell Amplifier for Weighing Sensor for Arduino"/>
          <p:cNvPicPr/>
          <p:nvPr/>
        </p:nvPicPr>
        <p:blipFill rotWithShape="1">
          <a:blip r:embed="rId2">
            <a:extLst>
              <a:ext uri="{28A0092B-C50C-407E-A947-70E740481C1C}">
                <a14:useLocalDpi xmlns:a14="http://schemas.microsoft.com/office/drawing/2010/main" val="0"/>
              </a:ext>
            </a:extLst>
          </a:blip>
          <a:srcRect l="8000" t="33334" r="18000" b="21374"/>
          <a:stretch/>
        </p:blipFill>
        <p:spPr bwMode="auto">
          <a:xfrm>
            <a:off x="523818" y="2946000"/>
            <a:ext cx="3967499" cy="228293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5688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353" y="365125"/>
            <a:ext cx="10847294" cy="1325563"/>
          </a:xfrm>
        </p:spPr>
        <p:txBody>
          <a:bodyPr>
            <a:normAutofit/>
          </a:bodyPr>
          <a:lstStyle/>
          <a:p>
            <a:pPr algn="ctr"/>
            <a:r>
              <a:rPr lang="el-GR" sz="4000" dirty="0"/>
              <a:t>Διαδικασία υλοποίησης της κατασκευής</a:t>
            </a:r>
            <a:br>
              <a:rPr lang="el-GR" sz="4000" dirty="0"/>
            </a:br>
            <a:r>
              <a:rPr lang="el-GR" sz="4000" dirty="0" smtClean="0"/>
              <a:t>3. Ρομποτικός βραχίονας </a:t>
            </a:r>
            <a:r>
              <a:rPr lang="el-GR" sz="4000" dirty="0"/>
              <a:t>(</a:t>
            </a:r>
            <a:r>
              <a:rPr lang="el-GR" sz="4000" dirty="0" smtClean="0"/>
              <a:t>πυργογερανός)</a:t>
            </a:r>
            <a:endParaRPr lang="el-GR" sz="4000" dirty="0"/>
          </a:p>
        </p:txBody>
      </p:sp>
      <p:sp>
        <p:nvSpPr>
          <p:cNvPr id="22" name="Rectangle 21"/>
          <p:cNvSpPr/>
          <p:nvPr/>
        </p:nvSpPr>
        <p:spPr>
          <a:xfrm>
            <a:off x="148559" y="1948171"/>
            <a:ext cx="5360894" cy="4762329"/>
          </a:xfrm>
          <a:prstGeom prst="rect">
            <a:avLst/>
          </a:prstGeom>
        </p:spPr>
        <p:txBody>
          <a:bodyPr wrap="square">
            <a:spAutoFit/>
          </a:bodyPr>
          <a:lstStyle/>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Κομμάτια </a:t>
            </a:r>
            <a:r>
              <a:rPr lang="en-US" sz="2000" dirty="0">
                <a:latin typeface="Calibri" panose="020F0502020204030204" pitchFamily="34" charset="0"/>
                <a:ea typeface="Calibri" panose="020F0502020204030204" pitchFamily="34" charset="0"/>
                <a:cs typeface="Times New Roman" panose="02020603050405020304" pitchFamily="18" charset="0"/>
              </a:rPr>
              <a:t>lego </a:t>
            </a:r>
            <a:r>
              <a:rPr lang="el-GR" sz="2000" dirty="0">
                <a:latin typeface="Calibri" panose="020F0502020204030204" pitchFamily="34" charset="0"/>
                <a:ea typeface="Calibri" panose="020F0502020204030204" pitchFamily="34" charset="0"/>
                <a:cs typeface="Times New Roman" panose="02020603050405020304" pitchFamily="18" charset="0"/>
              </a:rPr>
              <a:t>από το σετ </a:t>
            </a:r>
            <a:r>
              <a:rPr lang="en-US" sz="2000" dirty="0">
                <a:latin typeface="Calibri" panose="020F0502020204030204" pitchFamily="34" charset="0"/>
                <a:ea typeface="Calibri" panose="020F0502020204030204" pitchFamily="34" charset="0"/>
                <a:cs typeface="Times New Roman" panose="02020603050405020304" pitchFamily="18" charset="0"/>
              </a:rPr>
              <a:t>LEGO MINDSTORMS EV</a:t>
            </a:r>
            <a:r>
              <a:rPr lang="el-GR" sz="2000" dirty="0">
                <a:latin typeface="Calibri" panose="020F0502020204030204" pitchFamily="34" charset="0"/>
                <a:ea typeface="Calibri" panose="020F0502020204030204" pitchFamily="34" charset="0"/>
                <a:cs typeface="Times New Roman" panose="02020603050405020304" pitchFamily="18" charset="0"/>
              </a:rPr>
              <a:t>3 31313</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a:t>
            </a:r>
            <a:r>
              <a:rPr lang="en-US" sz="2000" dirty="0">
                <a:latin typeface="Calibri" panose="020F0502020204030204" pitchFamily="34" charset="0"/>
                <a:ea typeface="Calibri" panose="020F0502020204030204" pitchFamily="34" charset="0"/>
                <a:cs typeface="Times New Roman" panose="02020603050405020304" pitchFamily="18" charset="0"/>
              </a:rPr>
              <a:t>servomotors FT5116M</a:t>
            </a:r>
            <a:r>
              <a:rPr lang="el-GR" sz="2000" dirty="0">
                <a:latin typeface="Calibri" panose="020F0502020204030204" pitchFamily="34" charset="0"/>
                <a:ea typeface="Calibri" panose="020F0502020204030204" pitchFamily="34" charset="0"/>
                <a:cs typeface="Times New Roman" panose="02020603050405020304" pitchFamily="18" charset="0"/>
              </a:rPr>
              <a:t> της </a:t>
            </a:r>
            <a:r>
              <a:rPr lang="en-US" sz="2000" dirty="0">
                <a:latin typeface="Calibri" panose="020F0502020204030204" pitchFamily="34" charset="0"/>
                <a:ea typeface="Calibri" panose="020F0502020204030204" pitchFamily="34" charset="0"/>
                <a:cs typeface="Times New Roman" panose="02020603050405020304" pitchFamily="18" charset="0"/>
              </a:rPr>
              <a:t>Feetech</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smtClean="0">
                <a:latin typeface="Calibri" panose="020F0502020204030204" pitchFamily="34" charset="0"/>
                <a:ea typeface="Calibri" panose="020F0502020204030204" pitchFamily="34" charset="0"/>
                <a:cs typeface="Times New Roman" panose="02020603050405020304" pitchFamily="18" charset="0"/>
              </a:rPr>
              <a:t>1 ηλεκτρομαγνήτης </a:t>
            </a:r>
            <a:r>
              <a:rPr lang="en-US" sz="2000" dirty="0" smtClean="0">
                <a:latin typeface="Calibri" panose="020F0502020204030204" pitchFamily="34" charset="0"/>
                <a:ea typeface="Calibri" panose="020F0502020204030204" pitchFamily="34" charset="0"/>
                <a:cs typeface="Times New Roman" panose="02020603050405020304" pitchFamily="18" charset="0"/>
              </a:rPr>
              <a:t>DFR</a:t>
            </a:r>
            <a:r>
              <a:rPr lang="el-GR" sz="2000" dirty="0" smtClean="0">
                <a:latin typeface="Calibri" panose="020F0502020204030204" pitchFamily="34" charset="0"/>
                <a:ea typeface="Calibri" panose="020F0502020204030204" pitchFamily="34" charset="0"/>
                <a:cs typeface="Times New Roman" panose="02020603050405020304" pitchFamily="18" charset="0"/>
              </a:rPr>
              <a:t>0794 των 5 </a:t>
            </a:r>
            <a:r>
              <a:rPr lang="en-US" sz="2000" dirty="0" smtClean="0">
                <a:latin typeface="Calibri" panose="020F0502020204030204" pitchFamily="34" charset="0"/>
                <a:ea typeface="Calibri" panose="020F0502020204030204" pitchFamily="34" charset="0"/>
                <a:cs typeface="Times New Roman" panose="02020603050405020304" pitchFamily="18" charset="0"/>
              </a:rPr>
              <a:t>V DC</a:t>
            </a:r>
            <a:r>
              <a:rPr lang="el-GR" sz="2000" dirty="0" smtClean="0">
                <a:latin typeface="Calibri" panose="020F0502020204030204" pitchFamily="34" charset="0"/>
                <a:ea typeface="Calibri" panose="020F0502020204030204" pitchFamily="34" charset="0"/>
                <a:cs typeface="Times New Roman" panose="02020603050405020304" pitchFamily="18" charset="0"/>
              </a:rPr>
              <a:t>, 1</a:t>
            </a:r>
            <a:r>
              <a:rPr lang="en-US" sz="2000" dirty="0" smtClean="0">
                <a:latin typeface="Calibri" panose="020F0502020204030204" pitchFamily="34" charset="0"/>
                <a:ea typeface="Calibri" panose="020F0502020204030204" pitchFamily="34" charset="0"/>
                <a:cs typeface="Times New Roman" panose="02020603050405020304" pitchFamily="18" charset="0"/>
              </a:rPr>
              <a:t> W </a:t>
            </a:r>
            <a:r>
              <a:rPr lang="el-GR" sz="2000" dirty="0" smtClean="0">
                <a:latin typeface="Calibri" panose="020F0502020204030204" pitchFamily="34" charset="0"/>
                <a:ea typeface="Calibri" panose="020F0502020204030204" pitchFamily="34" charset="0"/>
                <a:cs typeface="Times New Roman" panose="02020603050405020304" pitchFamily="18" charset="0"/>
              </a:rPr>
              <a:t>ονομαστική ισχύς, 3 </a:t>
            </a:r>
            <a:r>
              <a:rPr lang="en-US" sz="2000" dirty="0" smtClean="0">
                <a:latin typeface="Calibri" panose="020F0502020204030204" pitchFamily="34" charset="0"/>
                <a:ea typeface="Calibri" panose="020F0502020204030204" pitchFamily="34" charset="0"/>
                <a:cs typeface="Times New Roman" panose="02020603050405020304" pitchFamily="18" charset="0"/>
              </a:rPr>
              <a:t>kg </a:t>
            </a:r>
            <a:r>
              <a:rPr lang="el-GR" sz="2000" dirty="0" smtClean="0">
                <a:latin typeface="Calibri" panose="020F0502020204030204" pitchFamily="34" charset="0"/>
                <a:ea typeface="Calibri" panose="020F0502020204030204" pitchFamily="34" charset="0"/>
                <a:cs typeface="Times New Roman" panose="02020603050405020304" pitchFamily="18" charset="0"/>
              </a:rPr>
              <a:t>δύναμη κρατήματος</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a:t>Κλέμμες 2 πόλων</a:t>
            </a:r>
            <a:endParaRPr lang="el-GR" sz="20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smtClean="0">
                <a:latin typeface="Calibri" panose="020F0502020204030204" pitchFamily="34" charset="0"/>
                <a:ea typeface="Calibri" panose="020F0502020204030204" pitchFamily="34" charset="0"/>
                <a:cs typeface="Times New Roman" panose="02020603050405020304" pitchFamily="18" charset="0"/>
              </a:rPr>
              <a:t>1 </a:t>
            </a:r>
            <a:r>
              <a:rPr lang="el-GR" sz="2000" dirty="0">
                <a:latin typeface="Calibri" panose="020F0502020204030204" pitchFamily="34" charset="0"/>
                <a:ea typeface="Calibri" panose="020F0502020204030204" pitchFamily="34" charset="0"/>
                <a:cs typeface="Times New Roman" panose="02020603050405020304" pitchFamily="18" charset="0"/>
              </a:rPr>
              <a:t>ρολό λευκοπλάστη και 1 ρολό κλασικής μαύρης κολλητικής ταινίας μονής όψης</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Σπάγκος και </a:t>
            </a:r>
            <a:r>
              <a:rPr lang="el-GR" sz="2000" dirty="0" smtClean="0">
                <a:latin typeface="Calibri" panose="020F0502020204030204" pitchFamily="34" charset="0"/>
                <a:ea typeface="Calibri" panose="020F0502020204030204" pitchFamily="34" charset="0"/>
                <a:cs typeface="Times New Roman" panose="02020603050405020304" pitchFamily="18" charset="0"/>
              </a:rPr>
              <a:t>λαστιχάκια</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Βαζάκι και 8 σφαιρικοί βόλοι βάρους 5 – 6 </a:t>
            </a:r>
            <a:r>
              <a:rPr lang="en-US" sz="2000" dirty="0" smtClean="0">
                <a:latin typeface="Calibri" panose="020F0502020204030204" pitchFamily="34" charset="0"/>
                <a:ea typeface="Calibri" panose="020F0502020204030204" pitchFamily="34" charset="0"/>
                <a:cs typeface="Times New Roman" panose="02020603050405020304" pitchFamily="18" charset="0"/>
              </a:rPr>
              <a:t>gr</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Αυτοκόλλητη ταινία διπλής όψης και δεματικά (</a:t>
            </a:r>
            <a:r>
              <a:rPr lang="en-US" sz="2000" dirty="0">
                <a:latin typeface="Calibri" panose="020F0502020204030204" pitchFamily="34" charset="0"/>
                <a:ea typeface="Calibri" panose="020F0502020204030204" pitchFamily="34" charset="0"/>
                <a:cs typeface="Times New Roman" panose="02020603050405020304" pitchFamily="18" charset="0"/>
              </a:rPr>
              <a:t>tie</a:t>
            </a:r>
            <a:r>
              <a:rPr lang="el-GR" sz="2000" dirty="0">
                <a:latin typeface="Calibri" panose="020F0502020204030204" pitchFamily="34" charset="0"/>
                <a:ea typeface="Calibri" panose="020F0502020204030204" pitchFamily="34" charset="0"/>
                <a:cs typeface="Times New Roman" panose="02020603050405020304" pitchFamily="18" charset="0"/>
              </a:rPr>
              <a:t>-</a:t>
            </a:r>
            <a:r>
              <a:rPr lang="en-US" sz="2000" dirty="0">
                <a:latin typeface="Calibri" panose="020F0502020204030204" pitchFamily="34" charset="0"/>
                <a:ea typeface="Calibri" panose="020F0502020204030204" pitchFamily="34" charset="0"/>
                <a:cs typeface="Times New Roman" panose="02020603050405020304" pitchFamily="18" charset="0"/>
              </a:rPr>
              <a:t>wraps</a:t>
            </a:r>
            <a:r>
              <a:rPr lang="el-GR" sz="2000" dirty="0" smtClean="0">
                <a:latin typeface="Calibri" panose="020F0502020204030204" pitchFamily="34" charset="0"/>
                <a:ea typeface="Calibri" panose="020F0502020204030204" pitchFamily="34" charset="0"/>
                <a:cs typeface="Times New Roman" panose="02020603050405020304" pitchFamily="18" charset="0"/>
              </a:rPr>
              <a:t>)</a:t>
            </a:r>
            <a:endParaRPr lang="el-GR"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644920" y="1948171"/>
            <a:ext cx="6356333" cy="4762329"/>
          </a:xfrm>
          <a:prstGeom prst="rect">
            <a:avLst/>
          </a:prstGeom>
        </p:spPr>
      </p:pic>
    </p:spTree>
    <p:extLst>
      <p:ext uri="{BB962C8B-B14F-4D97-AF65-F5344CB8AC3E}">
        <p14:creationId xmlns:p14="http://schemas.microsoft.com/office/powerpoint/2010/main" val="1982897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59" y="365125"/>
            <a:ext cx="10901082" cy="1325563"/>
          </a:xfrm>
        </p:spPr>
        <p:txBody>
          <a:bodyPr>
            <a:normAutofit/>
          </a:bodyPr>
          <a:lstStyle/>
          <a:p>
            <a:pPr algn="ctr"/>
            <a:r>
              <a:rPr lang="el-GR" sz="4000" dirty="0"/>
              <a:t>Διαδικασία υλοποίησης της κατασκευής</a:t>
            </a:r>
            <a:br>
              <a:rPr lang="el-GR" sz="4000" dirty="0"/>
            </a:br>
            <a:r>
              <a:rPr lang="el-GR" sz="4000" dirty="0"/>
              <a:t>3. Ρομποτικός βραχίονας </a:t>
            </a:r>
            <a:r>
              <a:rPr lang="el-GR" sz="4000" dirty="0" smtClean="0"/>
              <a:t>(πυργογερανός)</a:t>
            </a:r>
            <a:endParaRPr lang="el-GR" sz="4000" dirty="0"/>
          </a:p>
        </p:txBody>
      </p:sp>
      <p:pic>
        <p:nvPicPr>
          <p:cNvPr id="3" name="Picture 2"/>
          <p:cNvPicPr>
            <a:picLocks noChangeAspect="1"/>
          </p:cNvPicPr>
          <p:nvPr/>
        </p:nvPicPr>
        <p:blipFill>
          <a:blip r:embed="rId2"/>
          <a:stretch>
            <a:fillRect/>
          </a:stretch>
        </p:blipFill>
        <p:spPr>
          <a:xfrm>
            <a:off x="5130969" y="1869253"/>
            <a:ext cx="2924807" cy="2774466"/>
          </a:xfrm>
          <a:prstGeom prst="rect">
            <a:avLst/>
          </a:prstGeom>
        </p:spPr>
      </p:pic>
      <p:pic>
        <p:nvPicPr>
          <p:cNvPr id="4" name="Picture 3"/>
          <p:cNvPicPr>
            <a:picLocks noChangeAspect="1"/>
          </p:cNvPicPr>
          <p:nvPr/>
        </p:nvPicPr>
        <p:blipFill>
          <a:blip r:embed="rId3"/>
          <a:stretch>
            <a:fillRect/>
          </a:stretch>
        </p:blipFill>
        <p:spPr>
          <a:xfrm>
            <a:off x="742031" y="1869881"/>
            <a:ext cx="3440242" cy="277321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325442" y="6165379"/>
                <a:ext cx="6669741" cy="539187"/>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l-GR" sz="1400" smtClean="0">
                          <a:latin typeface="Cambria Math" panose="02040503050406030204" pitchFamily="18" charset="0"/>
                        </a:rPr>
                        <m:t>t</m:t>
                      </m:r>
                      <m:r>
                        <m:rPr>
                          <m:sty m:val="p"/>
                        </m:rPr>
                        <a:rPr lang="el-GR" sz="1400" i="0">
                          <a:latin typeface="Cambria Math" panose="02040503050406030204" pitchFamily="18" charset="0"/>
                        </a:rPr>
                        <m:t>ime</m:t>
                      </m:r>
                      <m:r>
                        <a:rPr lang="el-GR" sz="1400" i="0">
                          <a:latin typeface="Cambria Math" panose="02040503050406030204" pitchFamily="18" charset="0"/>
                        </a:rPr>
                        <m:t>=</m:t>
                      </m:r>
                      <m:r>
                        <m:rPr>
                          <m:sty m:val="p"/>
                        </m:rPr>
                        <a:rPr lang="el-GR" sz="1400" i="0">
                          <a:latin typeface="Cambria Math" panose="02040503050406030204" pitchFamily="18" charset="0"/>
                        </a:rPr>
                        <m:t>minpulse</m:t>
                      </m:r>
                      <m:r>
                        <a:rPr lang="el-GR" sz="1400" i="0">
                          <a:latin typeface="Cambria Math" panose="02040503050406030204" pitchFamily="18" charset="0"/>
                        </a:rPr>
                        <m:t>+</m:t>
                      </m:r>
                      <m:f>
                        <m:fPr>
                          <m:ctrlPr>
                            <a:rPr lang="el-GR" sz="1400" i="1">
                              <a:latin typeface="Cambria Math" panose="02040503050406030204" pitchFamily="18" charset="0"/>
                            </a:rPr>
                          </m:ctrlPr>
                        </m:fPr>
                        <m:num>
                          <m:r>
                            <m:rPr>
                              <m:sty m:val="p"/>
                            </m:rPr>
                            <a:rPr lang="el-GR" sz="1400" i="0">
                              <a:latin typeface="Cambria Math" panose="02040503050406030204" pitchFamily="18" charset="0"/>
                            </a:rPr>
                            <m:t>maxpulse</m:t>
                          </m:r>
                          <m:r>
                            <a:rPr lang="el-GR" sz="1400" i="0">
                              <a:latin typeface="Cambria Math" panose="02040503050406030204" pitchFamily="18" charset="0"/>
                            </a:rPr>
                            <m:t>−</m:t>
                          </m:r>
                          <m:r>
                            <m:rPr>
                              <m:sty m:val="p"/>
                            </m:rPr>
                            <a:rPr lang="el-GR" sz="1400" i="0">
                              <a:latin typeface="Cambria Math" panose="02040503050406030204" pitchFamily="18" charset="0"/>
                            </a:rPr>
                            <m:t>minpulse</m:t>
                          </m:r>
                        </m:num>
                        <m:den>
                          <m:r>
                            <m:rPr>
                              <m:sty m:val="p"/>
                            </m:rPr>
                            <a:rPr lang="el-GR" sz="1400" i="0">
                              <a:latin typeface="Cambria Math" panose="02040503050406030204" pitchFamily="18" charset="0"/>
                            </a:rPr>
                            <m:t>maxangle</m:t>
                          </m:r>
                        </m:den>
                      </m:f>
                      <m:r>
                        <a:rPr lang="el-GR" sz="1400" i="0">
                          <a:latin typeface="Cambria Math" panose="02040503050406030204" pitchFamily="18" charset="0"/>
                        </a:rPr>
                        <m:t>⋅</m:t>
                      </m:r>
                      <m:r>
                        <m:rPr>
                          <m:sty m:val="p"/>
                        </m:rPr>
                        <a:rPr lang="el-GR" sz="1400" i="0">
                          <a:latin typeface="Cambria Math" panose="02040503050406030204" pitchFamily="18" charset="0"/>
                        </a:rPr>
                        <m:t>angle</m:t>
                      </m:r>
                      <m:r>
                        <a:rPr lang="el-GR" sz="1400" i="1">
                          <a:latin typeface="Cambria Math" panose="02040503050406030204" pitchFamily="18" charset="0"/>
                          <a:ea typeface="Cambria Math" panose="02040503050406030204" pitchFamily="18" charset="0"/>
                        </a:rPr>
                        <m:t>⇒</m:t>
                      </m:r>
                      <m:r>
                        <m:rPr>
                          <m:sty m:val="p"/>
                        </m:rPr>
                        <a:rPr lang="en-US" sz="1400" b="0" i="0" smtClean="0">
                          <a:latin typeface="Cambria Math" panose="02040503050406030204" pitchFamily="18" charset="0"/>
                          <a:ea typeface="Cambria Math" panose="02040503050406030204" pitchFamily="18" charset="0"/>
                        </a:rPr>
                        <m:t>time</m:t>
                      </m:r>
                      <m:r>
                        <a:rPr lang="el-GR" sz="1400" i="0">
                          <a:latin typeface="Cambria Math" panose="02040503050406030204" pitchFamily="18" charset="0"/>
                        </a:rPr>
                        <m:t>=550+</m:t>
                      </m:r>
                      <m:f>
                        <m:fPr>
                          <m:ctrlPr>
                            <a:rPr lang="el-GR" sz="1400" i="1">
                              <a:latin typeface="Cambria Math" panose="02040503050406030204" pitchFamily="18" charset="0"/>
                            </a:rPr>
                          </m:ctrlPr>
                        </m:fPr>
                        <m:num>
                          <m:r>
                            <a:rPr lang="el-GR" sz="1400" i="0">
                              <a:latin typeface="Cambria Math" panose="02040503050406030204" pitchFamily="18" charset="0"/>
                            </a:rPr>
                            <m:t>2400−550</m:t>
                          </m:r>
                        </m:num>
                        <m:den>
                          <m:r>
                            <a:rPr lang="el-GR" sz="1400" i="0">
                              <a:latin typeface="Cambria Math" panose="02040503050406030204" pitchFamily="18" charset="0"/>
                            </a:rPr>
                            <m:t>255</m:t>
                          </m:r>
                        </m:den>
                      </m:f>
                      <m:r>
                        <a:rPr lang="el-GR" sz="1400" i="0">
                          <a:latin typeface="Cambria Math" panose="02040503050406030204" pitchFamily="18" charset="0"/>
                        </a:rPr>
                        <m:t>⋅</m:t>
                      </m:r>
                      <m:r>
                        <m:rPr>
                          <m:sty m:val="p"/>
                        </m:rPr>
                        <a:rPr lang="el-GR" sz="1400" i="0">
                          <a:latin typeface="Cambria Math" panose="02040503050406030204" pitchFamily="18" charset="0"/>
                        </a:rPr>
                        <m:t>angle</m:t>
                      </m:r>
                    </m:oMath>
                  </m:oMathPara>
                </a14:m>
                <a:endParaRPr lang="el-GR" sz="1400" dirty="0"/>
              </a:p>
            </p:txBody>
          </p:sp>
        </mc:Choice>
        <mc:Fallback xmlns="">
          <p:sp>
            <p:nvSpPr>
              <p:cNvPr id="5" name="Rectangle 4"/>
              <p:cNvSpPr>
                <a:spLocks noRot="1" noChangeAspect="1" noMove="1" noResize="1" noEditPoints="1" noAdjustHandles="1" noChangeArrowheads="1" noChangeShapeType="1" noTextEdit="1"/>
              </p:cNvSpPr>
              <p:nvPr/>
            </p:nvSpPr>
            <p:spPr>
              <a:xfrm>
                <a:off x="5325442" y="6165379"/>
                <a:ext cx="6669741" cy="539187"/>
              </a:xfrm>
              <a:prstGeom prst="rect">
                <a:avLst/>
              </a:prstGeom>
              <a:blipFill rotWithShape="0">
                <a:blip r:embed="rId4"/>
                <a:stretch>
                  <a:fillRect b="-4494"/>
                </a:stretch>
              </a:blipFill>
            </p:spPr>
            <p:txBody>
              <a:bodyPr/>
              <a:lstStyle/>
              <a:p>
                <a:r>
                  <a:rPr lang="el-GR">
                    <a:noFill/>
                  </a:rPr>
                  <a:t> </a:t>
                </a:r>
              </a:p>
            </p:txBody>
          </p:sp>
        </mc:Fallback>
      </mc:AlternateContent>
      <p:sp>
        <p:nvSpPr>
          <p:cNvPr id="6" name="Rectangle 5"/>
          <p:cNvSpPr/>
          <p:nvPr/>
        </p:nvSpPr>
        <p:spPr>
          <a:xfrm>
            <a:off x="0" y="4642463"/>
            <a:ext cx="4924304" cy="2062103"/>
          </a:xfrm>
          <a:prstGeom prst="rect">
            <a:avLst/>
          </a:prstGeom>
        </p:spPr>
        <p:txBody>
          <a:bodyPr wrap="square">
            <a:spAutoFit/>
          </a:bodyPr>
          <a:lstStyle/>
          <a:p>
            <a:pPr algn="just"/>
            <a:r>
              <a:rPr lang="el-GR" sz="1600" dirty="0" smtClean="0">
                <a:latin typeface="Calibri" panose="020F0502020204030204" pitchFamily="34" charset="0"/>
                <a:ea typeface="Calibri" panose="020F0502020204030204" pitchFamily="34" charset="0"/>
                <a:cs typeface="Times New Roman" panose="02020603050405020304" pitchFamily="18" charset="0"/>
              </a:rPr>
              <a:t>Αυτός είναι ο ηλεκτρομαγνήτης που αρπάζει, συγκρατεί και μεταφέρει το φορτίο (κουτάκια με βάρη) και καλείται τελικό στοιχείο δράσης του ρομποτικού βραχίονα. Η δύναμη κρατήματος είναι </a:t>
            </a:r>
            <a:r>
              <a:rPr lang="el-GR" sz="1600" dirty="0">
                <a:latin typeface="Calibri" panose="020F0502020204030204" pitchFamily="34" charset="0"/>
                <a:ea typeface="Calibri" panose="020F0502020204030204" pitchFamily="34" charset="0"/>
                <a:cs typeface="Times New Roman" panose="02020603050405020304" pitchFamily="18" charset="0"/>
              </a:rPr>
              <a:t>3 </a:t>
            </a:r>
            <a:r>
              <a:rPr lang="en-US" sz="1600" dirty="0">
                <a:latin typeface="Calibri" panose="020F0502020204030204" pitchFamily="34" charset="0"/>
                <a:ea typeface="Calibri" panose="020F0502020204030204" pitchFamily="34" charset="0"/>
                <a:cs typeface="Times New Roman" panose="02020603050405020304" pitchFamily="18" charset="0"/>
              </a:rPr>
              <a:t>kg</a:t>
            </a:r>
            <a:r>
              <a:rPr lang="el-GR" sz="1600" dirty="0">
                <a:latin typeface="Calibri" panose="020F0502020204030204" pitchFamily="34" charset="0"/>
                <a:ea typeface="Calibri" panose="020F0502020204030204" pitchFamily="34" charset="0"/>
                <a:cs typeface="Times New Roman" panose="02020603050405020304" pitchFamily="18" charset="0"/>
              </a:rPr>
              <a:t>, υπεραρκετή για τα βάρη της εργασίας. Τον έχω στερεώσει στο ελεύθερο άκρο της κεραίας με διπλοκόλλητη ταινία. Τα δύο καλώδια τροφοδοσίας του ηλεκτρομαγνήτη έχουν οδηγηθεί κατά μήκος της κεραίας, στο πίσω μέρος της βάσης </a:t>
            </a:r>
            <a:r>
              <a:rPr lang="el-GR" sz="1600" dirty="0" smtClean="0">
                <a:latin typeface="Calibri" panose="020F0502020204030204" pitchFamily="34" charset="0"/>
                <a:ea typeface="Calibri" panose="020F0502020204030204" pitchFamily="34" charset="0"/>
                <a:cs typeface="Times New Roman" panose="02020603050405020304" pitchFamily="18" charset="0"/>
              </a:rPr>
              <a:t>της.</a:t>
            </a:r>
            <a:endParaRPr lang="el-GR" sz="1600" dirty="0"/>
          </a:p>
        </p:txBody>
      </p:sp>
      <p:sp>
        <p:nvSpPr>
          <p:cNvPr id="7" name="Rectangle 6"/>
          <p:cNvSpPr/>
          <p:nvPr/>
        </p:nvSpPr>
        <p:spPr>
          <a:xfrm>
            <a:off x="5128625" y="4742829"/>
            <a:ext cx="7063374" cy="1323439"/>
          </a:xfrm>
          <a:prstGeom prst="rect">
            <a:avLst/>
          </a:prstGeom>
        </p:spPr>
        <p:txBody>
          <a:bodyPr wrap="square">
            <a:spAutoFit/>
          </a:bodyPr>
          <a:lstStyle/>
          <a:p>
            <a:pPr algn="just"/>
            <a:r>
              <a:rPr lang="el-GR" sz="1600" dirty="0">
                <a:latin typeface="Calibri" panose="020F0502020204030204" pitchFamily="34" charset="0"/>
                <a:ea typeface="Calibri" panose="020F0502020204030204" pitchFamily="34" charset="0"/>
                <a:cs typeface="Times New Roman" panose="02020603050405020304" pitchFamily="18" charset="0"/>
              </a:rPr>
              <a:t>Οι σερβοκινητήρες διαθέτουν εξορισμού έλεγχο κλειστού βρόχου, με αποτέλεσμα οι εντολές κίνησης που τους δίνονται να εκτελούνται με εξαιρετική ακρίβεια. Γενικά, λαμβάνουν </a:t>
            </a:r>
            <a:r>
              <a:rPr lang="en-US" sz="1600" dirty="0">
                <a:latin typeface="Calibri" panose="020F0502020204030204" pitchFamily="34" charset="0"/>
                <a:ea typeface="Calibri" panose="020F0502020204030204" pitchFamily="34" charset="0"/>
                <a:cs typeface="Times New Roman" panose="02020603050405020304" pitchFamily="18" charset="0"/>
              </a:rPr>
              <a:t>PWM </a:t>
            </a:r>
            <a:r>
              <a:rPr lang="el-GR" sz="1600" dirty="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Pulse Width Modulation</a:t>
            </a:r>
            <a:r>
              <a:rPr lang="el-GR" sz="1600" dirty="0">
                <a:latin typeface="Calibri" panose="020F0502020204030204" pitchFamily="34" charset="0"/>
                <a:ea typeface="Calibri" panose="020F0502020204030204" pitchFamily="34" charset="0"/>
                <a:cs typeface="Times New Roman" panose="02020603050405020304" pitchFamily="18" charset="0"/>
              </a:rPr>
              <a:t>) σήματα ελέγχου. Ρυθμίζοντας το χρονικό πλάτος του </a:t>
            </a:r>
            <a:r>
              <a:rPr lang="el-GR" sz="1600" dirty="0" smtClean="0">
                <a:latin typeface="Calibri" panose="020F0502020204030204" pitchFamily="34" charset="0"/>
                <a:ea typeface="Calibri" panose="020F0502020204030204" pitchFamily="34" charset="0"/>
                <a:cs typeface="Times New Roman" panose="02020603050405020304" pitchFamily="18" charset="0"/>
              </a:rPr>
              <a:t>παλμού (</a:t>
            </a:r>
            <a:r>
              <a:rPr lang="en-US" sz="1600" dirty="0" smtClean="0">
                <a:latin typeface="Calibri" panose="020F0502020204030204" pitchFamily="34" charset="0"/>
                <a:ea typeface="Calibri" panose="020F0502020204030204" pitchFamily="34" charset="0"/>
                <a:cs typeface="Times New Roman" panose="02020603050405020304" pitchFamily="18" charset="0"/>
              </a:rPr>
              <a:t>time</a:t>
            </a:r>
            <a:r>
              <a:rPr lang="el-GR" sz="1600" dirty="0" smtClean="0">
                <a:latin typeface="Calibri" panose="020F0502020204030204" pitchFamily="34" charset="0"/>
                <a:ea typeface="Calibri" panose="020F0502020204030204" pitchFamily="34" charset="0"/>
                <a:cs typeface="Times New Roman" panose="02020603050405020304" pitchFamily="18" charset="0"/>
              </a:rPr>
              <a:t>), </a:t>
            </a:r>
            <a:r>
              <a:rPr lang="el-GR" sz="1600" dirty="0">
                <a:latin typeface="Calibri" panose="020F0502020204030204" pitchFamily="34" charset="0"/>
                <a:ea typeface="Calibri" panose="020F0502020204030204" pitchFamily="34" charset="0"/>
                <a:cs typeface="Times New Roman" panose="02020603050405020304" pitchFamily="18" charset="0"/>
              </a:rPr>
              <a:t>δηλαδή πόσο χρόνο η τάση είναι </a:t>
            </a:r>
            <a:r>
              <a:rPr lang="en-US" sz="1600" dirty="0">
                <a:latin typeface="Calibri" panose="020F0502020204030204" pitchFamily="34" charset="0"/>
                <a:ea typeface="Calibri" panose="020F0502020204030204" pitchFamily="34" charset="0"/>
                <a:cs typeface="Times New Roman" panose="02020603050405020304" pitchFamily="18" charset="0"/>
              </a:rPr>
              <a:t>HIGH</a:t>
            </a:r>
            <a:r>
              <a:rPr lang="el-GR" sz="1600" dirty="0">
                <a:latin typeface="Calibri" panose="020F0502020204030204" pitchFamily="34" charset="0"/>
                <a:ea typeface="Calibri" panose="020F0502020204030204" pitchFamily="34" charset="0"/>
                <a:cs typeface="Times New Roman" panose="02020603050405020304" pitchFamily="18" charset="0"/>
              </a:rPr>
              <a:t>, μεταβάλλεται το </a:t>
            </a:r>
            <a:r>
              <a:rPr lang="en-US" sz="1600" dirty="0">
                <a:latin typeface="Calibri" panose="020F0502020204030204" pitchFamily="34" charset="0"/>
                <a:ea typeface="Calibri" panose="020F0502020204030204" pitchFamily="34" charset="0"/>
                <a:cs typeface="Times New Roman" panose="02020603050405020304" pitchFamily="18" charset="0"/>
              </a:rPr>
              <a:t>duty cycle </a:t>
            </a:r>
            <a:r>
              <a:rPr lang="el-GR" sz="1600" dirty="0">
                <a:latin typeface="Calibri" panose="020F0502020204030204" pitchFamily="34" charset="0"/>
                <a:ea typeface="Calibri" panose="020F0502020204030204" pitchFamily="34" charset="0"/>
                <a:cs typeface="Times New Roman" panose="02020603050405020304" pitchFamily="18" charset="0"/>
              </a:rPr>
              <a:t>και κατά συνέπεια η γωνία </a:t>
            </a:r>
            <a:r>
              <a:rPr lang="el-GR" sz="1600" dirty="0" smtClean="0">
                <a:latin typeface="Calibri" panose="020F0502020204030204" pitchFamily="34" charset="0"/>
                <a:ea typeface="Calibri" panose="020F0502020204030204" pitchFamily="34" charset="0"/>
                <a:cs typeface="Times New Roman" panose="02020603050405020304" pitchFamily="18" charset="0"/>
              </a:rPr>
              <a:t>περιστροφής</a:t>
            </a:r>
            <a:r>
              <a:rPr lang="en-US" sz="1600" dirty="0" smtClean="0">
                <a:latin typeface="Calibri" panose="020F0502020204030204" pitchFamily="34" charset="0"/>
                <a:ea typeface="Calibri" panose="020F0502020204030204" pitchFamily="34" charset="0"/>
                <a:cs typeface="Times New Roman" panose="02020603050405020304" pitchFamily="18" charset="0"/>
              </a:rPr>
              <a:t> (angle)</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endParaRPr lang="el-GR" sz="1600" dirty="0"/>
          </a:p>
        </p:txBody>
      </p:sp>
      <p:sp>
        <p:nvSpPr>
          <p:cNvPr id="8" name="Rectangle 7"/>
          <p:cNvSpPr/>
          <p:nvPr/>
        </p:nvSpPr>
        <p:spPr>
          <a:xfrm>
            <a:off x="8055775" y="2102324"/>
            <a:ext cx="4136223" cy="2308324"/>
          </a:xfrm>
          <a:prstGeom prst="rect">
            <a:avLst/>
          </a:prstGeom>
        </p:spPr>
        <p:txBody>
          <a:bodyPr wrap="square">
            <a:spAutoFit/>
          </a:bodyPr>
          <a:lstStyle/>
          <a:p>
            <a:pPr algn="just"/>
            <a:r>
              <a:rPr lang="el-GR" sz="1600" dirty="0">
                <a:latin typeface="Calibri" panose="020F0502020204030204" pitchFamily="34" charset="0"/>
                <a:ea typeface="Calibri" panose="020F0502020204030204" pitchFamily="34" charset="0"/>
                <a:cs typeface="Times New Roman" panose="02020603050405020304" pitchFamily="18" charset="0"/>
              </a:rPr>
              <a:t>Ο πυργογερανός πρέπει να μπορεί να περιστρέφεται αριστερόστροφα και δεξιόστροφα, καθώς και να ανεβοκατεβάζει την κεραία του. Τα δύο είδη κίνησης δύνανται να πραγματοποιηθούν με τη </a:t>
            </a:r>
            <a:r>
              <a:rPr lang="el-GR" sz="1600" dirty="0" smtClean="0">
                <a:latin typeface="Calibri" panose="020F0502020204030204" pitchFamily="34" charset="0"/>
                <a:ea typeface="Calibri" panose="020F0502020204030204" pitchFamily="34" charset="0"/>
                <a:cs typeface="Times New Roman" panose="02020603050405020304" pitchFamily="18" charset="0"/>
              </a:rPr>
              <a:t>χρήση δύο </a:t>
            </a:r>
            <a:r>
              <a:rPr lang="el-GR" sz="1600" dirty="0">
                <a:latin typeface="Calibri" panose="020F0502020204030204" pitchFamily="34" charset="0"/>
                <a:ea typeface="Calibri" panose="020F0502020204030204" pitchFamily="34" charset="0"/>
                <a:cs typeface="Times New Roman" panose="02020603050405020304" pitchFamily="18" charset="0"/>
              </a:rPr>
              <a:t>σερβοκινητήρων </a:t>
            </a:r>
            <a:r>
              <a:rPr lang="el-GR" sz="1600" dirty="0" smtClean="0">
                <a:latin typeface="Calibri" panose="020F0502020204030204" pitchFamily="34" charset="0"/>
                <a:ea typeface="Calibri" panose="020F0502020204030204" pitchFamily="34" charset="0"/>
                <a:cs typeface="Times New Roman" panose="02020603050405020304" pitchFamily="18" charset="0"/>
              </a:rPr>
              <a:t>που λειτουργούν αντίστοιχα ως περιστροφική και ως πρισματική άρθρωση του ρομποτικού βραχίονα (δύο βαθμοί ελευθερίας).</a:t>
            </a:r>
            <a:endParaRPr lang="el-GR" sz="1600" dirty="0"/>
          </a:p>
        </p:txBody>
      </p:sp>
      <p:cxnSp>
        <p:nvCxnSpPr>
          <p:cNvPr id="10" name="Straight Connector 9"/>
          <p:cNvCxnSpPr/>
          <p:nvPr/>
        </p:nvCxnSpPr>
        <p:spPr>
          <a:xfrm>
            <a:off x="4996022" y="1869253"/>
            <a:ext cx="0" cy="48353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47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17702</TotalTime>
  <Words>4761</Words>
  <Application>Microsoft Office PowerPoint</Application>
  <PresentationFormat>Widescreen</PresentationFormat>
  <Paragraphs>209</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Symbol</vt:lpstr>
      <vt:lpstr>Times New Roman</vt:lpstr>
      <vt:lpstr>Office Theme</vt:lpstr>
      <vt:lpstr>Διαλογή και τοποθέτηση – Ταξινόμηση βαρών</vt:lpstr>
      <vt:lpstr>Εισαγωγή – Θέμα και σκοπός της εργασίας</vt:lpstr>
      <vt:lpstr>Διαδικασία υλοποίησης της κατασκευής</vt:lpstr>
      <vt:lpstr>Διαδικασία υλοποίησης της κατασκευής 1. Βάση στήριξης</vt:lpstr>
      <vt:lpstr>Διαδικασία υλοποίησης της κατασκευής 2. Ζυγαριά</vt:lpstr>
      <vt:lpstr>Διαδικασία υλοποίησης της κατασκευής 2. Ζυγαριά</vt:lpstr>
      <vt:lpstr>Διαδικασία υλοποίησης της κατασκευής 2. Ζυγαριά</vt:lpstr>
      <vt:lpstr>Διαδικασία υλοποίησης της κατασκευής 3. Ρομποτικός βραχίονας (πυργογερανός)</vt:lpstr>
      <vt:lpstr>Διαδικασία υλοποίησης της κατασκευής 3. Ρομποτικός βραχίονας (πυργογερανός)</vt:lpstr>
      <vt:lpstr>Διαδικασία υλοποίησης της κατασκευής 3. Ρομποτικός βραχίονας (πυργογερανός)</vt:lpstr>
      <vt:lpstr>Διαδικασία υλοποίησης της κατασκευής 4. Κουτάκια αποθήκευσης των βαρών</vt:lpstr>
      <vt:lpstr>Διαδικασία υλοποίησης της κατασκευής 5. Ηλεκτρικό κύκλωμα</vt:lpstr>
      <vt:lpstr>Διαδικασία υλοποίησης της κατασκευής 5. Ηλεκτρικό κύκλωμα</vt:lpstr>
      <vt:lpstr>Διαδικασία υλοποίησης της κατασκευής Τελική ολοκληρωμένη διάταξη</vt:lpstr>
      <vt:lpstr>Γραφική διεπαφή (Front Panel) στο LabVIEW</vt:lpstr>
      <vt:lpstr>Κώδικας (Block Diagram) στο LabVIEW</vt:lpstr>
      <vt:lpstr>Κώδικας (Block Diagram) στο LabVIEW 1. Πρώτο while loop, αρχικοποιήσεις</vt:lpstr>
      <vt:lpstr>Κώδικας (Block Diagram) στο LabVIEW 1. Πρώτο while loop, έλεγχος ηλεκτρομαγνήτη</vt:lpstr>
      <vt:lpstr>Κώδικας (Block Diagram) στο LabVIEW 1. Πρώτο while loop, έλεγχος σερβοκινητήρων</vt:lpstr>
      <vt:lpstr>PowerPoint Presentation</vt:lpstr>
      <vt:lpstr>Κώδικας (Block Diagram) στο LabVIEW 2. Δεύτερο while loop, επαναφορά του ρομποτικού βραχίονα στην αρχική του θέση</vt:lpstr>
      <vt:lpstr>Κώδικας (Block Diagram) στο LabVIEW 2. Δεύτερο while loop, διαδοχική ζύγιση των βαρών</vt:lpstr>
      <vt:lpstr>Κώδικας (Block Diagram) στο LabVIEW 2. Δεύτερο while loop, διαδοχική ζύγιση των βαρών</vt:lpstr>
      <vt:lpstr>Κώδικας (Block Diagram) στο LabVIEW 2. Δεύτερο while loop, ταξινόμηση των κουτιών κατά φθίνουσα σειρά βάρους</vt:lpstr>
      <vt:lpstr>Κώδικας (Block Diagram) στο LabVIEW 2. Δεύτερο while loop, ταξινόμηση των κουτιών κατά φθίνουσα σειρά βάρους</vt:lpstr>
      <vt:lpstr>Κώδικας (Block Diagram) στο LabVIEW 2. Δεύτερο while loop, ταξινόμηση των κουτιών κατά φθίνουσα σειρά βάρους</vt:lpstr>
      <vt:lpstr>Κώδικας (Block Diagram) στο LabVIEW 2. Δεύτερο while loop, επαναφορά του ρομποτικού βραχίονα στην αρχική του θέση και επιτυχής ολοκλήρωση</vt:lpstr>
      <vt:lpstr>Αποτελέσματα λειτουργίας της διάταξης</vt:lpstr>
      <vt:lpstr>Αποτελέσματα λειτουργίας της διάταξης 1η περίπτωση</vt:lpstr>
      <vt:lpstr>Αποτελέσματα λειτουργίας της διάταξης 2η περίπτωση</vt:lpstr>
      <vt:lpstr>Συμπεράσματα</vt:lpstr>
      <vt:lpstr>Παραπομπές – Πηγές</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Shortest Path Problem</dc:title>
  <dc:creator>Microsoft account</dc:creator>
  <cp:lastModifiedBy>Microsoft account</cp:lastModifiedBy>
  <cp:revision>871</cp:revision>
  <dcterms:created xsi:type="dcterms:W3CDTF">2023-06-18T18:08:41Z</dcterms:created>
  <dcterms:modified xsi:type="dcterms:W3CDTF">2023-09-13T16:52:21Z</dcterms:modified>
</cp:coreProperties>
</file>